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2"/>
  </p:notesMasterIdLst>
  <p:handoutMasterIdLst>
    <p:handoutMasterId r:id="rId13"/>
  </p:handoutMasterIdLst>
  <p:sldIdLst>
    <p:sldId id="313" r:id="rId3"/>
    <p:sldId id="256" r:id="rId4"/>
    <p:sldId id="269" r:id="rId5"/>
    <p:sldId id="274" r:id="rId6"/>
    <p:sldId id="270" r:id="rId7"/>
    <p:sldId id="275" r:id="rId8"/>
    <p:sldId id="272" r:id="rId9"/>
    <p:sldId id="273" r:id="rId10"/>
    <p:sldId id="31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5A56"/>
    <a:srgbClr val="4053AF"/>
    <a:srgbClr val="01C7D3"/>
    <a:srgbClr val="12D7E1"/>
    <a:srgbClr val="000000"/>
    <a:srgbClr val="01ABB3"/>
    <a:srgbClr val="74706D"/>
    <a:srgbClr val="605C58"/>
    <a:srgbClr val="25045F"/>
    <a:srgbClr val="D6D6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445AAE-E7E0-4DE1-9803-8B0C1040A73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CB58E19-738F-46E6-BAAB-78B6FBD293C9}">
      <dgm:prSet phldrT="[Text]" custT="1"/>
      <dgm:spPr>
        <a:solidFill>
          <a:srgbClr val="01C7D3"/>
        </a:solidFill>
        <a:ln>
          <a:solidFill>
            <a:srgbClr val="01C7D3"/>
          </a:solidFill>
        </a:ln>
      </dgm:spPr>
      <dgm:t>
        <a:bodyPr/>
        <a:lstStyle/>
        <a:p>
          <a:r>
            <a:rPr lang="en-US" sz="1200" b="1" dirty="0"/>
            <a:t>Virtusa Healthcare Segments</a:t>
          </a:r>
          <a:endParaRPr lang="en-IN" sz="1200" b="1" dirty="0"/>
        </a:p>
      </dgm:t>
    </dgm:pt>
    <dgm:pt modelId="{CB8AE404-DD8A-43C2-9C18-E309DBA2DB32}" type="parTrans" cxnId="{F7205AA0-6B59-4DC1-ACEB-081F11D85FFC}">
      <dgm:prSet/>
      <dgm:spPr/>
      <dgm:t>
        <a:bodyPr/>
        <a:lstStyle/>
        <a:p>
          <a:endParaRPr lang="en-IN" sz="1200"/>
        </a:p>
      </dgm:t>
    </dgm:pt>
    <dgm:pt modelId="{7E4F4924-92EE-4EEC-9D6F-42101DEAADA7}" type="sibTrans" cxnId="{F7205AA0-6B59-4DC1-ACEB-081F11D85FFC}">
      <dgm:prSet/>
      <dgm:spPr/>
      <dgm:t>
        <a:bodyPr/>
        <a:lstStyle/>
        <a:p>
          <a:endParaRPr lang="en-IN" sz="1200"/>
        </a:p>
      </dgm:t>
    </dgm:pt>
    <dgm:pt modelId="{041691AC-EA61-4E99-BF69-0230EF15D1B4}">
      <dgm:prSet phldrT="[Text]" custT="1"/>
      <dgm:spPr>
        <a:solidFill>
          <a:srgbClr val="01C7D3"/>
        </a:solidFill>
        <a:ln>
          <a:solidFill>
            <a:srgbClr val="01C7D3"/>
          </a:solidFill>
        </a:ln>
      </dgm:spPr>
      <dgm:t>
        <a:bodyPr/>
        <a:lstStyle/>
        <a:p>
          <a:r>
            <a:rPr lang="en-US" sz="1200" b="1" dirty="0"/>
            <a:t>Providers &amp; Health Systems</a:t>
          </a:r>
          <a:endParaRPr lang="en-IN" sz="1200" b="1" dirty="0"/>
        </a:p>
      </dgm:t>
    </dgm:pt>
    <dgm:pt modelId="{290FDEBF-2D73-45A2-AAD7-9D639087E1AC}" type="parTrans" cxnId="{D41AC37B-78E8-4C7C-B657-70C302924E72}">
      <dgm:prSet/>
      <dgm:spPr/>
      <dgm:t>
        <a:bodyPr/>
        <a:lstStyle/>
        <a:p>
          <a:endParaRPr lang="en-IN" sz="1200"/>
        </a:p>
      </dgm:t>
    </dgm:pt>
    <dgm:pt modelId="{CEF68C05-37CB-487E-BC9A-8095D6F8EE0C}" type="sibTrans" cxnId="{D41AC37B-78E8-4C7C-B657-70C302924E72}">
      <dgm:prSet/>
      <dgm:spPr/>
      <dgm:t>
        <a:bodyPr/>
        <a:lstStyle/>
        <a:p>
          <a:endParaRPr lang="en-IN" sz="1200"/>
        </a:p>
      </dgm:t>
    </dgm:pt>
    <dgm:pt modelId="{0514534E-2D9D-44DD-80FB-C41B1B9CCE77}">
      <dgm:prSet phldrT="[Text]" custT="1"/>
      <dgm:spPr>
        <a:solidFill>
          <a:srgbClr val="01C7D3"/>
        </a:solidFill>
        <a:ln>
          <a:solidFill>
            <a:srgbClr val="01C7D3"/>
          </a:solidFill>
        </a:ln>
      </dgm:spPr>
      <dgm:t>
        <a:bodyPr/>
        <a:lstStyle/>
        <a:p>
          <a:r>
            <a:rPr lang="en-US" sz="1200" b="1" dirty="0"/>
            <a:t>Healthcare Solution Vendors</a:t>
          </a:r>
          <a:endParaRPr lang="en-IN" sz="1200" b="1" dirty="0"/>
        </a:p>
      </dgm:t>
    </dgm:pt>
    <dgm:pt modelId="{9DC577E9-07D5-4AC8-9609-9A4D3B50E3A2}" type="parTrans" cxnId="{6CE32087-EF8A-49CD-ACEE-79D4F33B1E39}">
      <dgm:prSet/>
      <dgm:spPr/>
      <dgm:t>
        <a:bodyPr/>
        <a:lstStyle/>
        <a:p>
          <a:endParaRPr lang="en-IN" sz="1200"/>
        </a:p>
      </dgm:t>
    </dgm:pt>
    <dgm:pt modelId="{4F5FEF73-8218-4A57-BB69-FD5A43EC2502}" type="sibTrans" cxnId="{6CE32087-EF8A-49CD-ACEE-79D4F33B1E39}">
      <dgm:prSet/>
      <dgm:spPr/>
      <dgm:t>
        <a:bodyPr/>
        <a:lstStyle/>
        <a:p>
          <a:endParaRPr lang="en-IN" sz="1200"/>
        </a:p>
      </dgm:t>
    </dgm:pt>
    <dgm:pt modelId="{D56345BB-8164-4088-8701-9173547F9A21}">
      <dgm:prSet phldrT="[Text]" custT="1"/>
      <dgm:spPr>
        <a:solidFill>
          <a:srgbClr val="01C7D3"/>
        </a:solidFill>
        <a:ln>
          <a:solidFill>
            <a:srgbClr val="01C7D3"/>
          </a:solidFill>
        </a:ln>
      </dgm:spPr>
      <dgm:t>
        <a:bodyPr/>
        <a:lstStyle/>
        <a:p>
          <a:r>
            <a:rPr lang="en-US" sz="1200" b="1" dirty="0"/>
            <a:t>Payers</a:t>
          </a:r>
          <a:endParaRPr lang="en-IN" sz="1200" b="1" dirty="0"/>
        </a:p>
      </dgm:t>
    </dgm:pt>
    <dgm:pt modelId="{E39850AC-CC1C-4D89-84A8-8B5144DCBBF8}" type="parTrans" cxnId="{77EF38B7-F1F9-4AF9-AD25-68111058DFF0}">
      <dgm:prSet/>
      <dgm:spPr/>
      <dgm:t>
        <a:bodyPr/>
        <a:lstStyle/>
        <a:p>
          <a:endParaRPr lang="en-IN" sz="1200"/>
        </a:p>
      </dgm:t>
    </dgm:pt>
    <dgm:pt modelId="{86662FE8-291C-4834-93E9-8D30A95B5437}" type="sibTrans" cxnId="{77EF38B7-F1F9-4AF9-AD25-68111058DFF0}">
      <dgm:prSet/>
      <dgm:spPr/>
      <dgm:t>
        <a:bodyPr/>
        <a:lstStyle/>
        <a:p>
          <a:endParaRPr lang="en-IN" sz="1200"/>
        </a:p>
      </dgm:t>
    </dgm:pt>
    <dgm:pt modelId="{E4EC63E7-F2D6-4707-90E4-A13F04F5811E}" type="pres">
      <dgm:prSet presAssocID="{61445AAE-E7E0-4DE1-9803-8B0C1040A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5215BCF-C0B2-4997-B0C4-577CE6A340B0}" type="pres">
      <dgm:prSet presAssocID="{DCB58E19-738F-46E6-BAAB-78B6FBD293C9}" presName="hierRoot1" presStyleCnt="0">
        <dgm:presLayoutVars>
          <dgm:hierBranch val="init"/>
        </dgm:presLayoutVars>
      </dgm:prSet>
      <dgm:spPr/>
    </dgm:pt>
    <dgm:pt modelId="{820D8EA4-FC21-4957-917E-EF211702B12C}" type="pres">
      <dgm:prSet presAssocID="{DCB58E19-738F-46E6-BAAB-78B6FBD293C9}" presName="rootComposite1" presStyleCnt="0"/>
      <dgm:spPr/>
    </dgm:pt>
    <dgm:pt modelId="{5DE638B5-5ABC-4F13-BBC1-A11E9337499B}" type="pres">
      <dgm:prSet presAssocID="{DCB58E19-738F-46E6-BAAB-78B6FBD293C9}" presName="rootText1" presStyleLbl="node0" presStyleIdx="0" presStyleCnt="1">
        <dgm:presLayoutVars>
          <dgm:chPref val="3"/>
        </dgm:presLayoutVars>
      </dgm:prSet>
      <dgm:spPr/>
    </dgm:pt>
    <dgm:pt modelId="{6C71AC90-E862-4DC4-BD31-C30BF848FBB5}" type="pres">
      <dgm:prSet presAssocID="{DCB58E19-738F-46E6-BAAB-78B6FBD293C9}" presName="rootConnector1" presStyleLbl="node1" presStyleIdx="0" presStyleCnt="0"/>
      <dgm:spPr/>
    </dgm:pt>
    <dgm:pt modelId="{6E3649E8-B185-47EA-9C43-53C36A17F132}" type="pres">
      <dgm:prSet presAssocID="{DCB58E19-738F-46E6-BAAB-78B6FBD293C9}" presName="hierChild2" presStyleCnt="0"/>
      <dgm:spPr/>
    </dgm:pt>
    <dgm:pt modelId="{08FEAAEF-0102-415F-9B0E-A711B3DD24CA}" type="pres">
      <dgm:prSet presAssocID="{290FDEBF-2D73-45A2-AAD7-9D639087E1AC}" presName="Name37" presStyleLbl="parChTrans1D2" presStyleIdx="0" presStyleCnt="3"/>
      <dgm:spPr/>
    </dgm:pt>
    <dgm:pt modelId="{20678A4C-1E72-432E-A398-BA5DB458BCEC}" type="pres">
      <dgm:prSet presAssocID="{041691AC-EA61-4E99-BF69-0230EF15D1B4}" presName="hierRoot2" presStyleCnt="0">
        <dgm:presLayoutVars>
          <dgm:hierBranch val="init"/>
        </dgm:presLayoutVars>
      </dgm:prSet>
      <dgm:spPr/>
    </dgm:pt>
    <dgm:pt modelId="{AD30D7BA-936E-4988-A969-6D79230B8C3A}" type="pres">
      <dgm:prSet presAssocID="{041691AC-EA61-4E99-BF69-0230EF15D1B4}" presName="rootComposite" presStyleCnt="0"/>
      <dgm:spPr/>
    </dgm:pt>
    <dgm:pt modelId="{10E5AE4A-0C79-4F3D-899C-26F62C8B01A5}" type="pres">
      <dgm:prSet presAssocID="{041691AC-EA61-4E99-BF69-0230EF15D1B4}" presName="rootText" presStyleLbl="node2" presStyleIdx="0" presStyleCnt="3">
        <dgm:presLayoutVars>
          <dgm:chPref val="3"/>
        </dgm:presLayoutVars>
      </dgm:prSet>
      <dgm:spPr/>
    </dgm:pt>
    <dgm:pt modelId="{42B27D9F-5314-4544-A76E-18904C404DB8}" type="pres">
      <dgm:prSet presAssocID="{041691AC-EA61-4E99-BF69-0230EF15D1B4}" presName="rootConnector" presStyleLbl="node2" presStyleIdx="0" presStyleCnt="3"/>
      <dgm:spPr/>
    </dgm:pt>
    <dgm:pt modelId="{4F796DBE-D119-454E-867A-EF44479F3BBB}" type="pres">
      <dgm:prSet presAssocID="{041691AC-EA61-4E99-BF69-0230EF15D1B4}" presName="hierChild4" presStyleCnt="0"/>
      <dgm:spPr/>
    </dgm:pt>
    <dgm:pt modelId="{3723D0C9-14D8-4407-8647-96074ED47239}" type="pres">
      <dgm:prSet presAssocID="{041691AC-EA61-4E99-BF69-0230EF15D1B4}" presName="hierChild5" presStyleCnt="0"/>
      <dgm:spPr/>
    </dgm:pt>
    <dgm:pt modelId="{B9D6C284-694D-49A4-AB51-A479F33AEB29}" type="pres">
      <dgm:prSet presAssocID="{9DC577E9-07D5-4AC8-9609-9A4D3B50E3A2}" presName="Name37" presStyleLbl="parChTrans1D2" presStyleIdx="1" presStyleCnt="3"/>
      <dgm:spPr/>
    </dgm:pt>
    <dgm:pt modelId="{8C2D2AC6-878B-4F89-8646-092F65C456FA}" type="pres">
      <dgm:prSet presAssocID="{0514534E-2D9D-44DD-80FB-C41B1B9CCE77}" presName="hierRoot2" presStyleCnt="0">
        <dgm:presLayoutVars>
          <dgm:hierBranch val="init"/>
        </dgm:presLayoutVars>
      </dgm:prSet>
      <dgm:spPr/>
    </dgm:pt>
    <dgm:pt modelId="{0E233A9B-67FF-4028-931F-CE2D53E4335C}" type="pres">
      <dgm:prSet presAssocID="{0514534E-2D9D-44DD-80FB-C41B1B9CCE77}" presName="rootComposite" presStyleCnt="0"/>
      <dgm:spPr/>
    </dgm:pt>
    <dgm:pt modelId="{A6F8F4D4-2035-4F9F-9218-D56204BEF219}" type="pres">
      <dgm:prSet presAssocID="{0514534E-2D9D-44DD-80FB-C41B1B9CCE77}" presName="rootText" presStyleLbl="node2" presStyleIdx="1" presStyleCnt="3">
        <dgm:presLayoutVars>
          <dgm:chPref val="3"/>
        </dgm:presLayoutVars>
      </dgm:prSet>
      <dgm:spPr/>
    </dgm:pt>
    <dgm:pt modelId="{F6ACD3D9-3B4F-4EF2-AC67-02CFAB3E87AF}" type="pres">
      <dgm:prSet presAssocID="{0514534E-2D9D-44DD-80FB-C41B1B9CCE77}" presName="rootConnector" presStyleLbl="node2" presStyleIdx="1" presStyleCnt="3"/>
      <dgm:spPr/>
    </dgm:pt>
    <dgm:pt modelId="{9DFFD8E1-5E1E-4DFC-B395-48A8FA9C6A1A}" type="pres">
      <dgm:prSet presAssocID="{0514534E-2D9D-44DD-80FB-C41B1B9CCE77}" presName="hierChild4" presStyleCnt="0"/>
      <dgm:spPr/>
    </dgm:pt>
    <dgm:pt modelId="{A5DDD699-4069-493B-96BE-527228333154}" type="pres">
      <dgm:prSet presAssocID="{0514534E-2D9D-44DD-80FB-C41B1B9CCE77}" presName="hierChild5" presStyleCnt="0"/>
      <dgm:spPr/>
    </dgm:pt>
    <dgm:pt modelId="{6AE40F54-CA7A-4462-8A9D-874DE7C32B64}" type="pres">
      <dgm:prSet presAssocID="{E39850AC-CC1C-4D89-84A8-8B5144DCBBF8}" presName="Name37" presStyleLbl="parChTrans1D2" presStyleIdx="2" presStyleCnt="3"/>
      <dgm:spPr/>
    </dgm:pt>
    <dgm:pt modelId="{FC439B24-E063-4ECB-B5B8-42A058283A75}" type="pres">
      <dgm:prSet presAssocID="{D56345BB-8164-4088-8701-9173547F9A21}" presName="hierRoot2" presStyleCnt="0">
        <dgm:presLayoutVars>
          <dgm:hierBranch val="init"/>
        </dgm:presLayoutVars>
      </dgm:prSet>
      <dgm:spPr/>
    </dgm:pt>
    <dgm:pt modelId="{3CF04C60-15AD-4092-B338-36B9D66486F4}" type="pres">
      <dgm:prSet presAssocID="{D56345BB-8164-4088-8701-9173547F9A21}" presName="rootComposite" presStyleCnt="0"/>
      <dgm:spPr/>
    </dgm:pt>
    <dgm:pt modelId="{DF413CA6-23B3-4D0B-AD33-FC0891DE3966}" type="pres">
      <dgm:prSet presAssocID="{D56345BB-8164-4088-8701-9173547F9A21}" presName="rootText" presStyleLbl="node2" presStyleIdx="2" presStyleCnt="3">
        <dgm:presLayoutVars>
          <dgm:chPref val="3"/>
        </dgm:presLayoutVars>
      </dgm:prSet>
      <dgm:spPr/>
    </dgm:pt>
    <dgm:pt modelId="{3B900CF1-8FC9-481D-9CD0-CDC162825CA9}" type="pres">
      <dgm:prSet presAssocID="{D56345BB-8164-4088-8701-9173547F9A21}" presName="rootConnector" presStyleLbl="node2" presStyleIdx="2" presStyleCnt="3"/>
      <dgm:spPr/>
    </dgm:pt>
    <dgm:pt modelId="{38016596-F2E7-48BD-93D4-C1EE68CE1A49}" type="pres">
      <dgm:prSet presAssocID="{D56345BB-8164-4088-8701-9173547F9A21}" presName="hierChild4" presStyleCnt="0"/>
      <dgm:spPr/>
    </dgm:pt>
    <dgm:pt modelId="{332F2DD3-6263-4517-89A3-28EBB816D988}" type="pres">
      <dgm:prSet presAssocID="{D56345BB-8164-4088-8701-9173547F9A21}" presName="hierChild5" presStyleCnt="0"/>
      <dgm:spPr/>
    </dgm:pt>
    <dgm:pt modelId="{6EBE6020-1B7B-404F-B5D9-0DFC6D7ABEA0}" type="pres">
      <dgm:prSet presAssocID="{DCB58E19-738F-46E6-BAAB-78B6FBD293C9}" presName="hierChild3" presStyleCnt="0"/>
      <dgm:spPr/>
    </dgm:pt>
  </dgm:ptLst>
  <dgm:cxnLst>
    <dgm:cxn modelId="{FBADF303-A964-41DF-A4DE-002D4B746227}" type="presOf" srcId="{E39850AC-CC1C-4D89-84A8-8B5144DCBBF8}" destId="{6AE40F54-CA7A-4462-8A9D-874DE7C32B64}" srcOrd="0" destOrd="0" presId="urn:microsoft.com/office/officeart/2005/8/layout/orgChart1"/>
    <dgm:cxn modelId="{1960A706-0EF8-4388-BC9C-8470D3CB00A5}" type="presOf" srcId="{041691AC-EA61-4E99-BF69-0230EF15D1B4}" destId="{42B27D9F-5314-4544-A76E-18904C404DB8}" srcOrd="1" destOrd="0" presId="urn:microsoft.com/office/officeart/2005/8/layout/orgChart1"/>
    <dgm:cxn modelId="{26B3F318-1FAE-46D1-B624-C2D897FA24F8}" type="presOf" srcId="{290FDEBF-2D73-45A2-AAD7-9D639087E1AC}" destId="{08FEAAEF-0102-415F-9B0E-A711B3DD24CA}" srcOrd="0" destOrd="0" presId="urn:microsoft.com/office/officeart/2005/8/layout/orgChart1"/>
    <dgm:cxn modelId="{E2679223-CD69-4283-89A1-39950317F0D2}" type="presOf" srcId="{041691AC-EA61-4E99-BF69-0230EF15D1B4}" destId="{10E5AE4A-0C79-4F3D-899C-26F62C8B01A5}" srcOrd="0" destOrd="0" presId="urn:microsoft.com/office/officeart/2005/8/layout/orgChart1"/>
    <dgm:cxn modelId="{D16FC237-2CF4-4A03-8E98-52CF231AFF60}" type="presOf" srcId="{D56345BB-8164-4088-8701-9173547F9A21}" destId="{DF413CA6-23B3-4D0B-AD33-FC0891DE3966}" srcOrd="0" destOrd="0" presId="urn:microsoft.com/office/officeart/2005/8/layout/orgChart1"/>
    <dgm:cxn modelId="{98A8763B-E742-4F59-A292-B9F0913F285B}" type="presOf" srcId="{D56345BB-8164-4088-8701-9173547F9A21}" destId="{3B900CF1-8FC9-481D-9CD0-CDC162825CA9}" srcOrd="1" destOrd="0" presId="urn:microsoft.com/office/officeart/2005/8/layout/orgChart1"/>
    <dgm:cxn modelId="{6B75F13F-9962-4D93-B1D0-E26431071351}" type="presOf" srcId="{9DC577E9-07D5-4AC8-9609-9A4D3B50E3A2}" destId="{B9D6C284-694D-49A4-AB51-A479F33AEB29}" srcOrd="0" destOrd="0" presId="urn:microsoft.com/office/officeart/2005/8/layout/orgChart1"/>
    <dgm:cxn modelId="{CBC95657-7CD6-4778-8420-FE86E9C736CB}" type="presOf" srcId="{DCB58E19-738F-46E6-BAAB-78B6FBD293C9}" destId="{6C71AC90-E862-4DC4-BD31-C30BF848FBB5}" srcOrd="1" destOrd="0" presId="urn:microsoft.com/office/officeart/2005/8/layout/orgChart1"/>
    <dgm:cxn modelId="{D41AC37B-78E8-4C7C-B657-70C302924E72}" srcId="{DCB58E19-738F-46E6-BAAB-78B6FBD293C9}" destId="{041691AC-EA61-4E99-BF69-0230EF15D1B4}" srcOrd="0" destOrd="0" parTransId="{290FDEBF-2D73-45A2-AAD7-9D639087E1AC}" sibTransId="{CEF68C05-37CB-487E-BC9A-8095D6F8EE0C}"/>
    <dgm:cxn modelId="{6CE32087-EF8A-49CD-ACEE-79D4F33B1E39}" srcId="{DCB58E19-738F-46E6-BAAB-78B6FBD293C9}" destId="{0514534E-2D9D-44DD-80FB-C41B1B9CCE77}" srcOrd="1" destOrd="0" parTransId="{9DC577E9-07D5-4AC8-9609-9A4D3B50E3A2}" sibTransId="{4F5FEF73-8218-4A57-BB69-FD5A43EC2502}"/>
    <dgm:cxn modelId="{EFF7FA93-6C42-46B9-9839-E26DC0A6BC04}" type="presOf" srcId="{DCB58E19-738F-46E6-BAAB-78B6FBD293C9}" destId="{5DE638B5-5ABC-4F13-BBC1-A11E9337499B}" srcOrd="0" destOrd="0" presId="urn:microsoft.com/office/officeart/2005/8/layout/orgChart1"/>
    <dgm:cxn modelId="{F7EA1399-A3D5-4923-823B-3449D2B63B59}" type="presOf" srcId="{0514534E-2D9D-44DD-80FB-C41B1B9CCE77}" destId="{F6ACD3D9-3B4F-4EF2-AC67-02CFAB3E87AF}" srcOrd="1" destOrd="0" presId="urn:microsoft.com/office/officeart/2005/8/layout/orgChart1"/>
    <dgm:cxn modelId="{F7205AA0-6B59-4DC1-ACEB-081F11D85FFC}" srcId="{61445AAE-E7E0-4DE1-9803-8B0C1040A734}" destId="{DCB58E19-738F-46E6-BAAB-78B6FBD293C9}" srcOrd="0" destOrd="0" parTransId="{CB8AE404-DD8A-43C2-9C18-E309DBA2DB32}" sibTransId="{7E4F4924-92EE-4EEC-9D6F-42101DEAADA7}"/>
    <dgm:cxn modelId="{77EF38B7-F1F9-4AF9-AD25-68111058DFF0}" srcId="{DCB58E19-738F-46E6-BAAB-78B6FBD293C9}" destId="{D56345BB-8164-4088-8701-9173547F9A21}" srcOrd="2" destOrd="0" parTransId="{E39850AC-CC1C-4D89-84A8-8B5144DCBBF8}" sibTransId="{86662FE8-291C-4834-93E9-8D30A95B5437}"/>
    <dgm:cxn modelId="{423339C7-FAC6-4BF2-A6CB-E8D5BDB6720A}" type="presOf" srcId="{61445AAE-E7E0-4DE1-9803-8B0C1040A734}" destId="{E4EC63E7-F2D6-4707-90E4-A13F04F5811E}" srcOrd="0" destOrd="0" presId="urn:microsoft.com/office/officeart/2005/8/layout/orgChart1"/>
    <dgm:cxn modelId="{100AD6EE-2123-4E94-AAB0-D59E19063F53}" type="presOf" srcId="{0514534E-2D9D-44DD-80FB-C41B1B9CCE77}" destId="{A6F8F4D4-2035-4F9F-9218-D56204BEF219}" srcOrd="0" destOrd="0" presId="urn:microsoft.com/office/officeart/2005/8/layout/orgChart1"/>
    <dgm:cxn modelId="{F9C4603D-CE82-4308-979C-68379BE3ADE3}" type="presParOf" srcId="{E4EC63E7-F2D6-4707-90E4-A13F04F5811E}" destId="{85215BCF-C0B2-4997-B0C4-577CE6A340B0}" srcOrd="0" destOrd="0" presId="urn:microsoft.com/office/officeart/2005/8/layout/orgChart1"/>
    <dgm:cxn modelId="{802F4669-0557-48E2-8B46-D43434A75701}" type="presParOf" srcId="{85215BCF-C0B2-4997-B0C4-577CE6A340B0}" destId="{820D8EA4-FC21-4957-917E-EF211702B12C}" srcOrd="0" destOrd="0" presId="urn:microsoft.com/office/officeart/2005/8/layout/orgChart1"/>
    <dgm:cxn modelId="{FE0DD54C-DD79-4E24-BB2F-683F3A784718}" type="presParOf" srcId="{820D8EA4-FC21-4957-917E-EF211702B12C}" destId="{5DE638B5-5ABC-4F13-BBC1-A11E9337499B}" srcOrd="0" destOrd="0" presId="urn:microsoft.com/office/officeart/2005/8/layout/orgChart1"/>
    <dgm:cxn modelId="{E6A589A8-8917-4958-BF65-4C5BC429F919}" type="presParOf" srcId="{820D8EA4-FC21-4957-917E-EF211702B12C}" destId="{6C71AC90-E862-4DC4-BD31-C30BF848FBB5}" srcOrd="1" destOrd="0" presId="urn:microsoft.com/office/officeart/2005/8/layout/orgChart1"/>
    <dgm:cxn modelId="{6CA9CD65-4B58-4D32-9F2F-D538F3F2D77B}" type="presParOf" srcId="{85215BCF-C0B2-4997-B0C4-577CE6A340B0}" destId="{6E3649E8-B185-47EA-9C43-53C36A17F132}" srcOrd="1" destOrd="0" presId="urn:microsoft.com/office/officeart/2005/8/layout/orgChart1"/>
    <dgm:cxn modelId="{BDAB0A01-4A8F-4955-BAC1-3E25B604E694}" type="presParOf" srcId="{6E3649E8-B185-47EA-9C43-53C36A17F132}" destId="{08FEAAEF-0102-415F-9B0E-A711B3DD24CA}" srcOrd="0" destOrd="0" presId="urn:microsoft.com/office/officeart/2005/8/layout/orgChart1"/>
    <dgm:cxn modelId="{FC2DB834-3F06-4A0A-B178-610F9FD5A876}" type="presParOf" srcId="{6E3649E8-B185-47EA-9C43-53C36A17F132}" destId="{20678A4C-1E72-432E-A398-BA5DB458BCEC}" srcOrd="1" destOrd="0" presId="urn:microsoft.com/office/officeart/2005/8/layout/orgChart1"/>
    <dgm:cxn modelId="{70EF4509-CCD9-4542-B842-770B0327B5B8}" type="presParOf" srcId="{20678A4C-1E72-432E-A398-BA5DB458BCEC}" destId="{AD30D7BA-936E-4988-A969-6D79230B8C3A}" srcOrd="0" destOrd="0" presId="urn:microsoft.com/office/officeart/2005/8/layout/orgChart1"/>
    <dgm:cxn modelId="{6053DE0B-C62B-4B0A-AF2D-B98562371213}" type="presParOf" srcId="{AD30D7BA-936E-4988-A969-6D79230B8C3A}" destId="{10E5AE4A-0C79-4F3D-899C-26F62C8B01A5}" srcOrd="0" destOrd="0" presId="urn:microsoft.com/office/officeart/2005/8/layout/orgChart1"/>
    <dgm:cxn modelId="{020DE47F-80E8-4AA7-8848-5B9BE5E9C015}" type="presParOf" srcId="{AD30D7BA-936E-4988-A969-6D79230B8C3A}" destId="{42B27D9F-5314-4544-A76E-18904C404DB8}" srcOrd="1" destOrd="0" presId="urn:microsoft.com/office/officeart/2005/8/layout/orgChart1"/>
    <dgm:cxn modelId="{AC361C61-BF98-4E09-B052-8AF35D2F1D5D}" type="presParOf" srcId="{20678A4C-1E72-432E-A398-BA5DB458BCEC}" destId="{4F796DBE-D119-454E-867A-EF44479F3BBB}" srcOrd="1" destOrd="0" presId="urn:microsoft.com/office/officeart/2005/8/layout/orgChart1"/>
    <dgm:cxn modelId="{45EC4598-DE7C-44BA-9E94-94D6F4AB73DF}" type="presParOf" srcId="{20678A4C-1E72-432E-A398-BA5DB458BCEC}" destId="{3723D0C9-14D8-4407-8647-96074ED47239}" srcOrd="2" destOrd="0" presId="urn:microsoft.com/office/officeart/2005/8/layout/orgChart1"/>
    <dgm:cxn modelId="{5ABC17E8-9A72-4A08-932B-6F2F1943D401}" type="presParOf" srcId="{6E3649E8-B185-47EA-9C43-53C36A17F132}" destId="{B9D6C284-694D-49A4-AB51-A479F33AEB29}" srcOrd="2" destOrd="0" presId="urn:microsoft.com/office/officeart/2005/8/layout/orgChart1"/>
    <dgm:cxn modelId="{8B52C872-0297-4083-B8BC-FF7C73F29BB9}" type="presParOf" srcId="{6E3649E8-B185-47EA-9C43-53C36A17F132}" destId="{8C2D2AC6-878B-4F89-8646-092F65C456FA}" srcOrd="3" destOrd="0" presId="urn:microsoft.com/office/officeart/2005/8/layout/orgChart1"/>
    <dgm:cxn modelId="{E4397D19-70E1-479F-8A5B-357DAD455CDB}" type="presParOf" srcId="{8C2D2AC6-878B-4F89-8646-092F65C456FA}" destId="{0E233A9B-67FF-4028-931F-CE2D53E4335C}" srcOrd="0" destOrd="0" presId="urn:microsoft.com/office/officeart/2005/8/layout/orgChart1"/>
    <dgm:cxn modelId="{37024739-3CE1-40F1-BDA6-F272867D0263}" type="presParOf" srcId="{0E233A9B-67FF-4028-931F-CE2D53E4335C}" destId="{A6F8F4D4-2035-4F9F-9218-D56204BEF219}" srcOrd="0" destOrd="0" presId="urn:microsoft.com/office/officeart/2005/8/layout/orgChart1"/>
    <dgm:cxn modelId="{4E0F06A3-1F3E-4EA0-88B4-F9F655CBC496}" type="presParOf" srcId="{0E233A9B-67FF-4028-931F-CE2D53E4335C}" destId="{F6ACD3D9-3B4F-4EF2-AC67-02CFAB3E87AF}" srcOrd="1" destOrd="0" presId="urn:microsoft.com/office/officeart/2005/8/layout/orgChart1"/>
    <dgm:cxn modelId="{C7B6034B-08CE-4F74-A1D8-7705B01739C5}" type="presParOf" srcId="{8C2D2AC6-878B-4F89-8646-092F65C456FA}" destId="{9DFFD8E1-5E1E-4DFC-B395-48A8FA9C6A1A}" srcOrd="1" destOrd="0" presId="urn:microsoft.com/office/officeart/2005/8/layout/orgChart1"/>
    <dgm:cxn modelId="{FBE40916-76B8-424B-B56A-1B5B891A2EB9}" type="presParOf" srcId="{8C2D2AC6-878B-4F89-8646-092F65C456FA}" destId="{A5DDD699-4069-493B-96BE-527228333154}" srcOrd="2" destOrd="0" presId="urn:microsoft.com/office/officeart/2005/8/layout/orgChart1"/>
    <dgm:cxn modelId="{E608CCC2-B5CD-4B3B-A644-0F921D31BA07}" type="presParOf" srcId="{6E3649E8-B185-47EA-9C43-53C36A17F132}" destId="{6AE40F54-CA7A-4462-8A9D-874DE7C32B64}" srcOrd="4" destOrd="0" presId="urn:microsoft.com/office/officeart/2005/8/layout/orgChart1"/>
    <dgm:cxn modelId="{18E4810F-1186-4330-A218-6373312B6AAC}" type="presParOf" srcId="{6E3649E8-B185-47EA-9C43-53C36A17F132}" destId="{FC439B24-E063-4ECB-B5B8-42A058283A75}" srcOrd="5" destOrd="0" presId="urn:microsoft.com/office/officeart/2005/8/layout/orgChart1"/>
    <dgm:cxn modelId="{D8665DC2-2128-412E-904F-953741EA451C}" type="presParOf" srcId="{FC439B24-E063-4ECB-B5B8-42A058283A75}" destId="{3CF04C60-15AD-4092-B338-36B9D66486F4}" srcOrd="0" destOrd="0" presId="urn:microsoft.com/office/officeart/2005/8/layout/orgChart1"/>
    <dgm:cxn modelId="{92587D6F-D493-40AA-9716-1C25282DDF8F}" type="presParOf" srcId="{3CF04C60-15AD-4092-B338-36B9D66486F4}" destId="{DF413CA6-23B3-4D0B-AD33-FC0891DE3966}" srcOrd="0" destOrd="0" presId="urn:microsoft.com/office/officeart/2005/8/layout/orgChart1"/>
    <dgm:cxn modelId="{45011CCE-71E5-427A-8716-5282BD2A9E8C}" type="presParOf" srcId="{3CF04C60-15AD-4092-B338-36B9D66486F4}" destId="{3B900CF1-8FC9-481D-9CD0-CDC162825CA9}" srcOrd="1" destOrd="0" presId="urn:microsoft.com/office/officeart/2005/8/layout/orgChart1"/>
    <dgm:cxn modelId="{5E4F101A-0A62-4BD3-BF11-4DC677E733F1}" type="presParOf" srcId="{FC439B24-E063-4ECB-B5B8-42A058283A75}" destId="{38016596-F2E7-48BD-93D4-C1EE68CE1A49}" srcOrd="1" destOrd="0" presId="urn:microsoft.com/office/officeart/2005/8/layout/orgChart1"/>
    <dgm:cxn modelId="{5A90A8E4-2877-4A0D-9308-4C66CD0BC7AD}" type="presParOf" srcId="{FC439B24-E063-4ECB-B5B8-42A058283A75}" destId="{332F2DD3-6263-4517-89A3-28EBB816D988}" srcOrd="2" destOrd="0" presId="urn:microsoft.com/office/officeart/2005/8/layout/orgChart1"/>
    <dgm:cxn modelId="{3A621798-0A92-4054-93E7-CB83CAAD5C37}" type="presParOf" srcId="{85215BCF-C0B2-4997-B0C4-577CE6A340B0}" destId="{6EBE6020-1B7B-404F-B5D9-0DFC6D7ABEA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5D029F-15C9-42E3-BF60-3D2537F8338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249CE-C953-44E2-8FA1-5CD288EF3953}">
      <dgm:prSet phldrT="[Text]" custT="1"/>
      <dgm:spPr>
        <a:solidFill>
          <a:srgbClr val="01C7D3"/>
        </a:solidFill>
      </dgm:spPr>
      <dgm:t>
        <a:bodyPr/>
        <a:lstStyle/>
        <a:p>
          <a:r>
            <a:rPr lang="en-US" sz="1200" b="1" dirty="0"/>
            <a:t>Claims submitted</a:t>
          </a:r>
          <a:endParaRPr lang="en-IN" sz="1200" b="1" dirty="0"/>
        </a:p>
      </dgm:t>
    </dgm:pt>
    <dgm:pt modelId="{6C660077-2045-4369-81A9-96B2374D7C04}" type="parTrans" cxnId="{674F52C9-30E1-4B8E-A856-A49FCF4EBD32}">
      <dgm:prSet/>
      <dgm:spPr/>
      <dgm:t>
        <a:bodyPr/>
        <a:lstStyle/>
        <a:p>
          <a:endParaRPr lang="en-IN" sz="1200" b="1"/>
        </a:p>
      </dgm:t>
    </dgm:pt>
    <dgm:pt modelId="{A57735AE-43B8-4080-A69D-1C7D52DD5437}" type="sibTrans" cxnId="{674F52C9-30E1-4B8E-A856-A49FCF4EBD32}">
      <dgm:prSet custT="1"/>
      <dgm:spPr>
        <a:solidFill>
          <a:srgbClr val="605C58"/>
        </a:solidFill>
      </dgm:spPr>
      <dgm:t>
        <a:bodyPr/>
        <a:lstStyle/>
        <a:p>
          <a:endParaRPr lang="en-IN" sz="1200" b="1"/>
        </a:p>
      </dgm:t>
    </dgm:pt>
    <dgm:pt modelId="{3EE7F327-7F6B-4A29-AC87-42891CE51E60}">
      <dgm:prSet phldrT="[Text]" custT="1"/>
      <dgm:spPr>
        <a:solidFill>
          <a:srgbClr val="01C7D3"/>
        </a:solidFill>
      </dgm:spPr>
      <dgm:t>
        <a:bodyPr/>
        <a:lstStyle/>
        <a:p>
          <a:r>
            <a:rPr lang="en-US" sz="1200" b="1" dirty="0"/>
            <a:t>Payer pays claims to healthcare provider</a:t>
          </a:r>
          <a:endParaRPr lang="en-IN" sz="1200" b="1" dirty="0"/>
        </a:p>
      </dgm:t>
    </dgm:pt>
    <dgm:pt modelId="{9F18F60B-238F-4945-BEAE-6F2B46B475F8}" type="parTrans" cxnId="{A94073CF-D0EE-44C2-84A4-6CD73D58A73E}">
      <dgm:prSet/>
      <dgm:spPr/>
      <dgm:t>
        <a:bodyPr/>
        <a:lstStyle/>
        <a:p>
          <a:endParaRPr lang="en-IN" sz="1200" b="1"/>
        </a:p>
      </dgm:t>
    </dgm:pt>
    <dgm:pt modelId="{29C61598-5A39-43B4-BA3D-D7E0B46304A4}" type="sibTrans" cxnId="{A94073CF-D0EE-44C2-84A4-6CD73D58A73E}">
      <dgm:prSet custT="1"/>
      <dgm:spPr>
        <a:solidFill>
          <a:srgbClr val="605C58"/>
        </a:solidFill>
      </dgm:spPr>
      <dgm:t>
        <a:bodyPr/>
        <a:lstStyle/>
        <a:p>
          <a:endParaRPr lang="en-IN" sz="1200" b="1"/>
        </a:p>
      </dgm:t>
    </dgm:pt>
    <dgm:pt modelId="{94190893-7EE2-4FC3-8302-BAD2D9EE7F03}">
      <dgm:prSet phldrT="[Text]" custT="1"/>
      <dgm:spPr>
        <a:solidFill>
          <a:srgbClr val="01C7D3"/>
        </a:solidFill>
      </dgm:spPr>
      <dgm:t>
        <a:bodyPr/>
        <a:lstStyle/>
        <a:p>
          <a:r>
            <a:rPr lang="en-US" sz="1200" b="1" dirty="0"/>
            <a:t>Payment received by healthcare provider</a:t>
          </a:r>
          <a:endParaRPr lang="en-IN" sz="1200" b="1" dirty="0"/>
        </a:p>
      </dgm:t>
    </dgm:pt>
    <dgm:pt modelId="{66C51D78-E811-4DEC-922D-E3FA324DD206}" type="parTrans" cxnId="{3A2A0EBC-488C-4F6A-BDB9-63CB4FFD2C72}">
      <dgm:prSet/>
      <dgm:spPr/>
      <dgm:t>
        <a:bodyPr/>
        <a:lstStyle/>
        <a:p>
          <a:endParaRPr lang="en-IN" sz="1200" b="1"/>
        </a:p>
      </dgm:t>
    </dgm:pt>
    <dgm:pt modelId="{04279F05-1EC9-4133-A7AA-9417AC327269}" type="sibTrans" cxnId="{3A2A0EBC-488C-4F6A-BDB9-63CB4FFD2C72}">
      <dgm:prSet/>
      <dgm:spPr/>
      <dgm:t>
        <a:bodyPr/>
        <a:lstStyle/>
        <a:p>
          <a:endParaRPr lang="en-IN" sz="1200" b="1"/>
        </a:p>
      </dgm:t>
    </dgm:pt>
    <dgm:pt modelId="{1F485002-B5FC-4ECA-A3C4-7723E77383F0}" type="pres">
      <dgm:prSet presAssocID="{705D029F-15C9-42E3-BF60-3D2537F83384}" presName="Name0" presStyleCnt="0">
        <dgm:presLayoutVars>
          <dgm:dir/>
          <dgm:resizeHandles val="exact"/>
        </dgm:presLayoutVars>
      </dgm:prSet>
      <dgm:spPr/>
    </dgm:pt>
    <dgm:pt modelId="{2B6C8899-5216-44EB-ABB1-6CC70F7C821A}" type="pres">
      <dgm:prSet presAssocID="{EB5249CE-C953-44E2-8FA1-5CD288EF3953}" presName="node" presStyleLbl="node1" presStyleIdx="0" presStyleCnt="3">
        <dgm:presLayoutVars>
          <dgm:bulletEnabled val="1"/>
        </dgm:presLayoutVars>
      </dgm:prSet>
      <dgm:spPr/>
    </dgm:pt>
    <dgm:pt modelId="{FAC03BA0-6C2C-4532-8E44-D3FC19A283FF}" type="pres">
      <dgm:prSet presAssocID="{A57735AE-43B8-4080-A69D-1C7D52DD5437}" presName="sibTrans" presStyleLbl="sibTrans2D1" presStyleIdx="0" presStyleCnt="2"/>
      <dgm:spPr/>
    </dgm:pt>
    <dgm:pt modelId="{F1B9CF6D-6F28-4D5C-8114-EE84BA88A253}" type="pres">
      <dgm:prSet presAssocID="{A57735AE-43B8-4080-A69D-1C7D52DD5437}" presName="connectorText" presStyleLbl="sibTrans2D1" presStyleIdx="0" presStyleCnt="2"/>
      <dgm:spPr/>
    </dgm:pt>
    <dgm:pt modelId="{39E8E8CF-67B2-4F90-AAB1-7A12C98D5680}" type="pres">
      <dgm:prSet presAssocID="{3EE7F327-7F6B-4A29-AC87-42891CE51E60}" presName="node" presStyleLbl="node1" presStyleIdx="1" presStyleCnt="3">
        <dgm:presLayoutVars>
          <dgm:bulletEnabled val="1"/>
        </dgm:presLayoutVars>
      </dgm:prSet>
      <dgm:spPr/>
    </dgm:pt>
    <dgm:pt modelId="{1A3B0506-A2F4-400A-9CE8-85A22A57A0B6}" type="pres">
      <dgm:prSet presAssocID="{29C61598-5A39-43B4-BA3D-D7E0B46304A4}" presName="sibTrans" presStyleLbl="sibTrans2D1" presStyleIdx="1" presStyleCnt="2"/>
      <dgm:spPr/>
    </dgm:pt>
    <dgm:pt modelId="{49232957-9FC6-454B-A054-B685B8C7ACD2}" type="pres">
      <dgm:prSet presAssocID="{29C61598-5A39-43B4-BA3D-D7E0B46304A4}" presName="connectorText" presStyleLbl="sibTrans2D1" presStyleIdx="1" presStyleCnt="2"/>
      <dgm:spPr/>
    </dgm:pt>
    <dgm:pt modelId="{31C92BCC-FDB0-41F9-9E6A-8F4AB1F7523C}" type="pres">
      <dgm:prSet presAssocID="{94190893-7EE2-4FC3-8302-BAD2D9EE7F03}" presName="node" presStyleLbl="node1" presStyleIdx="2" presStyleCnt="3">
        <dgm:presLayoutVars>
          <dgm:bulletEnabled val="1"/>
        </dgm:presLayoutVars>
      </dgm:prSet>
      <dgm:spPr/>
    </dgm:pt>
  </dgm:ptLst>
  <dgm:cxnLst>
    <dgm:cxn modelId="{15782E2E-FE93-4423-A148-8D6C93D57E60}" type="presOf" srcId="{705D029F-15C9-42E3-BF60-3D2537F83384}" destId="{1F485002-B5FC-4ECA-A3C4-7723E77383F0}" srcOrd="0" destOrd="0" presId="urn:microsoft.com/office/officeart/2005/8/layout/process1"/>
    <dgm:cxn modelId="{158E8D78-DD24-4A57-B7E3-58628E538B80}" type="presOf" srcId="{3EE7F327-7F6B-4A29-AC87-42891CE51E60}" destId="{39E8E8CF-67B2-4F90-AAB1-7A12C98D5680}" srcOrd="0" destOrd="0" presId="urn:microsoft.com/office/officeart/2005/8/layout/process1"/>
    <dgm:cxn modelId="{D7C0337D-285A-4E23-A3CA-B3D5B945D0D5}" type="presOf" srcId="{94190893-7EE2-4FC3-8302-BAD2D9EE7F03}" destId="{31C92BCC-FDB0-41F9-9E6A-8F4AB1F7523C}" srcOrd="0" destOrd="0" presId="urn:microsoft.com/office/officeart/2005/8/layout/process1"/>
    <dgm:cxn modelId="{4633649C-B163-4473-A0D9-4784B406E34B}" type="presOf" srcId="{A57735AE-43B8-4080-A69D-1C7D52DD5437}" destId="{F1B9CF6D-6F28-4D5C-8114-EE84BA88A253}" srcOrd="1" destOrd="0" presId="urn:microsoft.com/office/officeart/2005/8/layout/process1"/>
    <dgm:cxn modelId="{B86C0EB0-735D-4B16-9CAD-695682FFD846}" type="presOf" srcId="{29C61598-5A39-43B4-BA3D-D7E0B46304A4}" destId="{1A3B0506-A2F4-400A-9CE8-85A22A57A0B6}" srcOrd="0" destOrd="0" presId="urn:microsoft.com/office/officeart/2005/8/layout/process1"/>
    <dgm:cxn modelId="{65EB15BB-0899-4879-A079-9B9A75780C36}" type="presOf" srcId="{A57735AE-43B8-4080-A69D-1C7D52DD5437}" destId="{FAC03BA0-6C2C-4532-8E44-D3FC19A283FF}" srcOrd="0" destOrd="0" presId="urn:microsoft.com/office/officeart/2005/8/layout/process1"/>
    <dgm:cxn modelId="{3A2A0EBC-488C-4F6A-BDB9-63CB4FFD2C72}" srcId="{705D029F-15C9-42E3-BF60-3D2537F83384}" destId="{94190893-7EE2-4FC3-8302-BAD2D9EE7F03}" srcOrd="2" destOrd="0" parTransId="{66C51D78-E811-4DEC-922D-E3FA324DD206}" sibTransId="{04279F05-1EC9-4133-A7AA-9417AC327269}"/>
    <dgm:cxn modelId="{674F52C9-30E1-4B8E-A856-A49FCF4EBD32}" srcId="{705D029F-15C9-42E3-BF60-3D2537F83384}" destId="{EB5249CE-C953-44E2-8FA1-5CD288EF3953}" srcOrd="0" destOrd="0" parTransId="{6C660077-2045-4369-81A9-96B2374D7C04}" sibTransId="{A57735AE-43B8-4080-A69D-1C7D52DD5437}"/>
    <dgm:cxn modelId="{48190DCD-65C1-49E7-B765-E40BFF82CB83}" type="presOf" srcId="{29C61598-5A39-43B4-BA3D-D7E0B46304A4}" destId="{49232957-9FC6-454B-A054-B685B8C7ACD2}" srcOrd="1" destOrd="0" presId="urn:microsoft.com/office/officeart/2005/8/layout/process1"/>
    <dgm:cxn modelId="{A94073CF-D0EE-44C2-84A4-6CD73D58A73E}" srcId="{705D029F-15C9-42E3-BF60-3D2537F83384}" destId="{3EE7F327-7F6B-4A29-AC87-42891CE51E60}" srcOrd="1" destOrd="0" parTransId="{9F18F60B-238F-4945-BEAE-6F2B46B475F8}" sibTransId="{29C61598-5A39-43B4-BA3D-D7E0B46304A4}"/>
    <dgm:cxn modelId="{677241E8-3AEA-4D70-9E07-429934DC03B5}" type="presOf" srcId="{EB5249CE-C953-44E2-8FA1-5CD288EF3953}" destId="{2B6C8899-5216-44EB-ABB1-6CC70F7C821A}" srcOrd="0" destOrd="0" presId="urn:microsoft.com/office/officeart/2005/8/layout/process1"/>
    <dgm:cxn modelId="{218165CA-F0D3-4EC6-AAF3-0F53A417A484}" type="presParOf" srcId="{1F485002-B5FC-4ECA-A3C4-7723E77383F0}" destId="{2B6C8899-5216-44EB-ABB1-6CC70F7C821A}" srcOrd="0" destOrd="0" presId="urn:microsoft.com/office/officeart/2005/8/layout/process1"/>
    <dgm:cxn modelId="{54266235-9550-4904-855E-CFB57F4418E2}" type="presParOf" srcId="{1F485002-B5FC-4ECA-A3C4-7723E77383F0}" destId="{FAC03BA0-6C2C-4532-8E44-D3FC19A283FF}" srcOrd="1" destOrd="0" presId="urn:microsoft.com/office/officeart/2005/8/layout/process1"/>
    <dgm:cxn modelId="{A20EA773-DB2F-4F43-A007-0793FADB07DC}" type="presParOf" srcId="{FAC03BA0-6C2C-4532-8E44-D3FC19A283FF}" destId="{F1B9CF6D-6F28-4D5C-8114-EE84BA88A253}" srcOrd="0" destOrd="0" presId="urn:microsoft.com/office/officeart/2005/8/layout/process1"/>
    <dgm:cxn modelId="{5EF1AB5E-37E1-4CE0-9B56-64BA5AB79201}" type="presParOf" srcId="{1F485002-B5FC-4ECA-A3C4-7723E77383F0}" destId="{39E8E8CF-67B2-4F90-AAB1-7A12C98D5680}" srcOrd="2" destOrd="0" presId="urn:microsoft.com/office/officeart/2005/8/layout/process1"/>
    <dgm:cxn modelId="{57C40652-BEFB-4F1F-8360-2A34CF179408}" type="presParOf" srcId="{1F485002-B5FC-4ECA-A3C4-7723E77383F0}" destId="{1A3B0506-A2F4-400A-9CE8-85A22A57A0B6}" srcOrd="3" destOrd="0" presId="urn:microsoft.com/office/officeart/2005/8/layout/process1"/>
    <dgm:cxn modelId="{1B03E732-C8E1-4FB0-8826-23FF2BE2F049}" type="presParOf" srcId="{1A3B0506-A2F4-400A-9CE8-85A22A57A0B6}" destId="{49232957-9FC6-454B-A054-B685B8C7ACD2}" srcOrd="0" destOrd="0" presId="urn:microsoft.com/office/officeart/2005/8/layout/process1"/>
    <dgm:cxn modelId="{2235CF36-D2E8-410C-8CDB-FEDF9BB4602F}" type="presParOf" srcId="{1F485002-B5FC-4ECA-A3C4-7723E77383F0}" destId="{31C92BCC-FDB0-41F9-9E6A-8F4AB1F7523C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05D029F-15C9-42E3-BF60-3D2537F8338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B5249CE-C953-44E2-8FA1-5CD288EF3953}">
      <dgm:prSet phldrT="[Text]" custT="1"/>
      <dgm:spPr>
        <a:solidFill>
          <a:srgbClr val="01C7D3"/>
        </a:solidFill>
      </dgm:spPr>
      <dgm:t>
        <a:bodyPr/>
        <a:lstStyle/>
        <a:p>
          <a:r>
            <a:rPr lang="en-US" sz="1200" b="1" dirty="0"/>
            <a:t>Claims submitted</a:t>
          </a:r>
          <a:endParaRPr lang="en-IN" sz="1200" b="1" dirty="0"/>
        </a:p>
      </dgm:t>
    </dgm:pt>
    <dgm:pt modelId="{6C660077-2045-4369-81A9-96B2374D7C04}" type="parTrans" cxnId="{674F52C9-30E1-4B8E-A856-A49FCF4EBD32}">
      <dgm:prSet/>
      <dgm:spPr/>
      <dgm:t>
        <a:bodyPr/>
        <a:lstStyle/>
        <a:p>
          <a:endParaRPr lang="en-IN" sz="1200" b="1"/>
        </a:p>
      </dgm:t>
    </dgm:pt>
    <dgm:pt modelId="{A57735AE-43B8-4080-A69D-1C7D52DD5437}" type="sibTrans" cxnId="{674F52C9-30E1-4B8E-A856-A49FCF4EBD32}">
      <dgm:prSet custT="1"/>
      <dgm:spPr>
        <a:solidFill>
          <a:srgbClr val="605C58"/>
        </a:solidFill>
      </dgm:spPr>
      <dgm:t>
        <a:bodyPr/>
        <a:lstStyle/>
        <a:p>
          <a:endParaRPr lang="en-IN" sz="1200" b="1"/>
        </a:p>
      </dgm:t>
    </dgm:pt>
    <dgm:pt modelId="{3EE7F327-7F6B-4A29-AC87-42891CE51E60}">
      <dgm:prSet phldrT="[Text]" custT="1"/>
      <dgm:spPr>
        <a:solidFill>
          <a:srgbClr val="01C7D3"/>
        </a:solidFill>
      </dgm:spPr>
      <dgm:t>
        <a:bodyPr/>
        <a:lstStyle/>
        <a:p>
          <a:r>
            <a:rPr lang="en-US" sz="1200" b="1" dirty="0"/>
            <a:t>Payer pays claims to healthcare provider</a:t>
          </a:r>
          <a:endParaRPr lang="en-IN" sz="1200" b="1" dirty="0"/>
        </a:p>
      </dgm:t>
    </dgm:pt>
    <dgm:pt modelId="{9F18F60B-238F-4945-BEAE-6F2B46B475F8}" type="parTrans" cxnId="{A94073CF-D0EE-44C2-84A4-6CD73D58A73E}">
      <dgm:prSet/>
      <dgm:spPr/>
      <dgm:t>
        <a:bodyPr/>
        <a:lstStyle/>
        <a:p>
          <a:endParaRPr lang="en-IN" sz="1200" b="1"/>
        </a:p>
      </dgm:t>
    </dgm:pt>
    <dgm:pt modelId="{29C61598-5A39-43B4-BA3D-D7E0B46304A4}" type="sibTrans" cxnId="{A94073CF-D0EE-44C2-84A4-6CD73D58A73E}">
      <dgm:prSet custT="1"/>
      <dgm:spPr>
        <a:solidFill>
          <a:srgbClr val="605C58"/>
        </a:solidFill>
      </dgm:spPr>
      <dgm:t>
        <a:bodyPr/>
        <a:lstStyle/>
        <a:p>
          <a:endParaRPr lang="en-IN" sz="1200" b="1"/>
        </a:p>
      </dgm:t>
    </dgm:pt>
    <dgm:pt modelId="{94190893-7EE2-4FC3-8302-BAD2D9EE7F03}">
      <dgm:prSet phldrT="[Text]" custT="1"/>
      <dgm:spPr>
        <a:solidFill>
          <a:srgbClr val="01C7D3"/>
        </a:solidFill>
      </dgm:spPr>
      <dgm:t>
        <a:bodyPr/>
        <a:lstStyle/>
        <a:p>
          <a:r>
            <a:rPr lang="en-US" sz="1200" b="1" dirty="0"/>
            <a:t>Payment received by healthcare provider</a:t>
          </a:r>
          <a:endParaRPr lang="en-IN" sz="1200" b="1" dirty="0"/>
        </a:p>
      </dgm:t>
    </dgm:pt>
    <dgm:pt modelId="{66C51D78-E811-4DEC-922D-E3FA324DD206}" type="parTrans" cxnId="{3A2A0EBC-488C-4F6A-BDB9-63CB4FFD2C72}">
      <dgm:prSet/>
      <dgm:spPr/>
      <dgm:t>
        <a:bodyPr/>
        <a:lstStyle/>
        <a:p>
          <a:endParaRPr lang="en-IN" sz="1200" b="1"/>
        </a:p>
      </dgm:t>
    </dgm:pt>
    <dgm:pt modelId="{04279F05-1EC9-4133-A7AA-9417AC327269}" type="sibTrans" cxnId="{3A2A0EBC-488C-4F6A-BDB9-63CB4FFD2C72}">
      <dgm:prSet/>
      <dgm:spPr/>
      <dgm:t>
        <a:bodyPr/>
        <a:lstStyle/>
        <a:p>
          <a:endParaRPr lang="en-IN" sz="1200" b="1"/>
        </a:p>
      </dgm:t>
    </dgm:pt>
    <dgm:pt modelId="{98D51CA4-C09D-4128-ABA2-741932046FF6}">
      <dgm:prSet phldrT="[Text]" custT="1"/>
      <dgm:spPr>
        <a:solidFill>
          <a:srgbClr val="01C7D3"/>
        </a:solidFill>
      </dgm:spPr>
      <dgm:t>
        <a:bodyPr/>
        <a:lstStyle/>
        <a:p>
          <a:r>
            <a:rPr lang="en-US" sz="1200" b="1" dirty="0"/>
            <a:t>AnoMLAI</a:t>
          </a:r>
          <a:endParaRPr lang="en-IN" sz="1200" b="1" dirty="0"/>
        </a:p>
      </dgm:t>
    </dgm:pt>
    <dgm:pt modelId="{753D1456-E4F2-42E9-A3B0-A1AB2200F6D4}" type="parTrans" cxnId="{BAB733F4-38EF-4C0A-BACC-152823EC8D6F}">
      <dgm:prSet/>
      <dgm:spPr/>
      <dgm:t>
        <a:bodyPr/>
        <a:lstStyle/>
        <a:p>
          <a:endParaRPr lang="en-IN" b="1"/>
        </a:p>
      </dgm:t>
    </dgm:pt>
    <dgm:pt modelId="{5D3B71AE-CF8B-45D9-91C3-8E851B60FADF}" type="sibTrans" cxnId="{BAB733F4-38EF-4C0A-BACC-152823EC8D6F}">
      <dgm:prSet/>
      <dgm:spPr>
        <a:solidFill>
          <a:srgbClr val="605C58"/>
        </a:solidFill>
      </dgm:spPr>
      <dgm:t>
        <a:bodyPr/>
        <a:lstStyle/>
        <a:p>
          <a:endParaRPr lang="en-IN" b="1"/>
        </a:p>
      </dgm:t>
    </dgm:pt>
    <dgm:pt modelId="{1F485002-B5FC-4ECA-A3C4-7723E77383F0}" type="pres">
      <dgm:prSet presAssocID="{705D029F-15C9-42E3-BF60-3D2537F83384}" presName="Name0" presStyleCnt="0">
        <dgm:presLayoutVars>
          <dgm:dir/>
          <dgm:resizeHandles val="exact"/>
        </dgm:presLayoutVars>
      </dgm:prSet>
      <dgm:spPr/>
    </dgm:pt>
    <dgm:pt modelId="{2B6C8899-5216-44EB-ABB1-6CC70F7C821A}" type="pres">
      <dgm:prSet presAssocID="{EB5249CE-C953-44E2-8FA1-5CD288EF3953}" presName="node" presStyleLbl="node1" presStyleIdx="0" presStyleCnt="4">
        <dgm:presLayoutVars>
          <dgm:bulletEnabled val="1"/>
        </dgm:presLayoutVars>
      </dgm:prSet>
      <dgm:spPr/>
    </dgm:pt>
    <dgm:pt modelId="{FAC03BA0-6C2C-4532-8E44-D3FC19A283FF}" type="pres">
      <dgm:prSet presAssocID="{A57735AE-43B8-4080-A69D-1C7D52DD5437}" presName="sibTrans" presStyleLbl="sibTrans2D1" presStyleIdx="0" presStyleCnt="3"/>
      <dgm:spPr/>
    </dgm:pt>
    <dgm:pt modelId="{F1B9CF6D-6F28-4D5C-8114-EE84BA88A253}" type="pres">
      <dgm:prSet presAssocID="{A57735AE-43B8-4080-A69D-1C7D52DD5437}" presName="connectorText" presStyleLbl="sibTrans2D1" presStyleIdx="0" presStyleCnt="3"/>
      <dgm:spPr/>
    </dgm:pt>
    <dgm:pt modelId="{CA8B258E-33BE-4B4E-AB86-F0340D1DA7DC}" type="pres">
      <dgm:prSet presAssocID="{98D51CA4-C09D-4128-ABA2-741932046FF6}" presName="node" presStyleLbl="node1" presStyleIdx="1" presStyleCnt="4">
        <dgm:presLayoutVars>
          <dgm:bulletEnabled val="1"/>
        </dgm:presLayoutVars>
      </dgm:prSet>
      <dgm:spPr/>
    </dgm:pt>
    <dgm:pt modelId="{DD3D35FA-FFD0-43E0-8076-420DD9A2C32F}" type="pres">
      <dgm:prSet presAssocID="{5D3B71AE-CF8B-45D9-91C3-8E851B60FADF}" presName="sibTrans" presStyleLbl="sibTrans2D1" presStyleIdx="1" presStyleCnt="3"/>
      <dgm:spPr/>
    </dgm:pt>
    <dgm:pt modelId="{D8F0308B-CCCF-4F36-B13F-FC2FE3AB9741}" type="pres">
      <dgm:prSet presAssocID="{5D3B71AE-CF8B-45D9-91C3-8E851B60FADF}" presName="connectorText" presStyleLbl="sibTrans2D1" presStyleIdx="1" presStyleCnt="3"/>
      <dgm:spPr/>
    </dgm:pt>
    <dgm:pt modelId="{39E8E8CF-67B2-4F90-AAB1-7A12C98D5680}" type="pres">
      <dgm:prSet presAssocID="{3EE7F327-7F6B-4A29-AC87-42891CE51E60}" presName="node" presStyleLbl="node1" presStyleIdx="2" presStyleCnt="4">
        <dgm:presLayoutVars>
          <dgm:bulletEnabled val="1"/>
        </dgm:presLayoutVars>
      </dgm:prSet>
      <dgm:spPr/>
    </dgm:pt>
    <dgm:pt modelId="{1A3B0506-A2F4-400A-9CE8-85A22A57A0B6}" type="pres">
      <dgm:prSet presAssocID="{29C61598-5A39-43B4-BA3D-D7E0B46304A4}" presName="sibTrans" presStyleLbl="sibTrans2D1" presStyleIdx="2" presStyleCnt="3"/>
      <dgm:spPr/>
    </dgm:pt>
    <dgm:pt modelId="{49232957-9FC6-454B-A054-B685B8C7ACD2}" type="pres">
      <dgm:prSet presAssocID="{29C61598-5A39-43B4-BA3D-D7E0B46304A4}" presName="connectorText" presStyleLbl="sibTrans2D1" presStyleIdx="2" presStyleCnt="3"/>
      <dgm:spPr/>
    </dgm:pt>
    <dgm:pt modelId="{31C92BCC-FDB0-41F9-9E6A-8F4AB1F7523C}" type="pres">
      <dgm:prSet presAssocID="{94190893-7EE2-4FC3-8302-BAD2D9EE7F03}" presName="node" presStyleLbl="node1" presStyleIdx="3" presStyleCnt="4">
        <dgm:presLayoutVars>
          <dgm:bulletEnabled val="1"/>
        </dgm:presLayoutVars>
      </dgm:prSet>
      <dgm:spPr/>
    </dgm:pt>
  </dgm:ptLst>
  <dgm:cxnLst>
    <dgm:cxn modelId="{15782E2E-FE93-4423-A148-8D6C93D57E60}" type="presOf" srcId="{705D029F-15C9-42E3-BF60-3D2537F83384}" destId="{1F485002-B5FC-4ECA-A3C4-7723E77383F0}" srcOrd="0" destOrd="0" presId="urn:microsoft.com/office/officeart/2005/8/layout/process1"/>
    <dgm:cxn modelId="{DFFB6549-370C-4751-B24B-91594ACF56C6}" type="presOf" srcId="{5D3B71AE-CF8B-45D9-91C3-8E851B60FADF}" destId="{DD3D35FA-FFD0-43E0-8076-420DD9A2C32F}" srcOrd="0" destOrd="0" presId="urn:microsoft.com/office/officeart/2005/8/layout/process1"/>
    <dgm:cxn modelId="{158E8D78-DD24-4A57-B7E3-58628E538B80}" type="presOf" srcId="{3EE7F327-7F6B-4A29-AC87-42891CE51E60}" destId="{39E8E8CF-67B2-4F90-AAB1-7A12C98D5680}" srcOrd="0" destOrd="0" presId="urn:microsoft.com/office/officeart/2005/8/layout/process1"/>
    <dgm:cxn modelId="{D7C0337D-285A-4E23-A3CA-B3D5B945D0D5}" type="presOf" srcId="{94190893-7EE2-4FC3-8302-BAD2D9EE7F03}" destId="{31C92BCC-FDB0-41F9-9E6A-8F4AB1F7523C}" srcOrd="0" destOrd="0" presId="urn:microsoft.com/office/officeart/2005/8/layout/process1"/>
    <dgm:cxn modelId="{93EC499A-4033-430E-84DC-0875A4FADACE}" type="presOf" srcId="{5D3B71AE-CF8B-45D9-91C3-8E851B60FADF}" destId="{D8F0308B-CCCF-4F36-B13F-FC2FE3AB9741}" srcOrd="1" destOrd="0" presId="urn:microsoft.com/office/officeart/2005/8/layout/process1"/>
    <dgm:cxn modelId="{4633649C-B163-4473-A0D9-4784B406E34B}" type="presOf" srcId="{A57735AE-43B8-4080-A69D-1C7D52DD5437}" destId="{F1B9CF6D-6F28-4D5C-8114-EE84BA88A253}" srcOrd="1" destOrd="0" presId="urn:microsoft.com/office/officeart/2005/8/layout/process1"/>
    <dgm:cxn modelId="{B86C0EB0-735D-4B16-9CAD-695682FFD846}" type="presOf" srcId="{29C61598-5A39-43B4-BA3D-D7E0B46304A4}" destId="{1A3B0506-A2F4-400A-9CE8-85A22A57A0B6}" srcOrd="0" destOrd="0" presId="urn:microsoft.com/office/officeart/2005/8/layout/process1"/>
    <dgm:cxn modelId="{65EB15BB-0899-4879-A079-9B9A75780C36}" type="presOf" srcId="{A57735AE-43B8-4080-A69D-1C7D52DD5437}" destId="{FAC03BA0-6C2C-4532-8E44-D3FC19A283FF}" srcOrd="0" destOrd="0" presId="urn:microsoft.com/office/officeart/2005/8/layout/process1"/>
    <dgm:cxn modelId="{3A2A0EBC-488C-4F6A-BDB9-63CB4FFD2C72}" srcId="{705D029F-15C9-42E3-BF60-3D2537F83384}" destId="{94190893-7EE2-4FC3-8302-BAD2D9EE7F03}" srcOrd="3" destOrd="0" parTransId="{66C51D78-E811-4DEC-922D-E3FA324DD206}" sibTransId="{04279F05-1EC9-4133-A7AA-9417AC327269}"/>
    <dgm:cxn modelId="{674F52C9-30E1-4B8E-A856-A49FCF4EBD32}" srcId="{705D029F-15C9-42E3-BF60-3D2537F83384}" destId="{EB5249CE-C953-44E2-8FA1-5CD288EF3953}" srcOrd="0" destOrd="0" parTransId="{6C660077-2045-4369-81A9-96B2374D7C04}" sibTransId="{A57735AE-43B8-4080-A69D-1C7D52DD5437}"/>
    <dgm:cxn modelId="{48190DCD-65C1-49E7-B765-E40BFF82CB83}" type="presOf" srcId="{29C61598-5A39-43B4-BA3D-D7E0B46304A4}" destId="{49232957-9FC6-454B-A054-B685B8C7ACD2}" srcOrd="1" destOrd="0" presId="urn:microsoft.com/office/officeart/2005/8/layout/process1"/>
    <dgm:cxn modelId="{A94073CF-D0EE-44C2-84A4-6CD73D58A73E}" srcId="{705D029F-15C9-42E3-BF60-3D2537F83384}" destId="{3EE7F327-7F6B-4A29-AC87-42891CE51E60}" srcOrd="2" destOrd="0" parTransId="{9F18F60B-238F-4945-BEAE-6F2B46B475F8}" sibTransId="{29C61598-5A39-43B4-BA3D-D7E0B46304A4}"/>
    <dgm:cxn modelId="{677241E8-3AEA-4D70-9E07-429934DC03B5}" type="presOf" srcId="{EB5249CE-C953-44E2-8FA1-5CD288EF3953}" destId="{2B6C8899-5216-44EB-ABB1-6CC70F7C821A}" srcOrd="0" destOrd="0" presId="urn:microsoft.com/office/officeart/2005/8/layout/process1"/>
    <dgm:cxn modelId="{854FDEEF-6079-4A7D-9910-23986C4DFE5B}" type="presOf" srcId="{98D51CA4-C09D-4128-ABA2-741932046FF6}" destId="{CA8B258E-33BE-4B4E-AB86-F0340D1DA7DC}" srcOrd="0" destOrd="0" presId="urn:microsoft.com/office/officeart/2005/8/layout/process1"/>
    <dgm:cxn modelId="{BAB733F4-38EF-4C0A-BACC-152823EC8D6F}" srcId="{705D029F-15C9-42E3-BF60-3D2537F83384}" destId="{98D51CA4-C09D-4128-ABA2-741932046FF6}" srcOrd="1" destOrd="0" parTransId="{753D1456-E4F2-42E9-A3B0-A1AB2200F6D4}" sibTransId="{5D3B71AE-CF8B-45D9-91C3-8E851B60FADF}"/>
    <dgm:cxn modelId="{218165CA-F0D3-4EC6-AAF3-0F53A417A484}" type="presParOf" srcId="{1F485002-B5FC-4ECA-A3C4-7723E77383F0}" destId="{2B6C8899-5216-44EB-ABB1-6CC70F7C821A}" srcOrd="0" destOrd="0" presId="urn:microsoft.com/office/officeart/2005/8/layout/process1"/>
    <dgm:cxn modelId="{54266235-9550-4904-855E-CFB57F4418E2}" type="presParOf" srcId="{1F485002-B5FC-4ECA-A3C4-7723E77383F0}" destId="{FAC03BA0-6C2C-4532-8E44-D3FC19A283FF}" srcOrd="1" destOrd="0" presId="urn:microsoft.com/office/officeart/2005/8/layout/process1"/>
    <dgm:cxn modelId="{A20EA773-DB2F-4F43-A007-0793FADB07DC}" type="presParOf" srcId="{FAC03BA0-6C2C-4532-8E44-D3FC19A283FF}" destId="{F1B9CF6D-6F28-4D5C-8114-EE84BA88A253}" srcOrd="0" destOrd="0" presId="urn:microsoft.com/office/officeart/2005/8/layout/process1"/>
    <dgm:cxn modelId="{6955E3D2-2398-4E37-8696-48D477F481BF}" type="presParOf" srcId="{1F485002-B5FC-4ECA-A3C4-7723E77383F0}" destId="{CA8B258E-33BE-4B4E-AB86-F0340D1DA7DC}" srcOrd="2" destOrd="0" presId="urn:microsoft.com/office/officeart/2005/8/layout/process1"/>
    <dgm:cxn modelId="{6C3BBA71-8563-4A03-905E-52F0B6F00244}" type="presParOf" srcId="{1F485002-B5FC-4ECA-A3C4-7723E77383F0}" destId="{DD3D35FA-FFD0-43E0-8076-420DD9A2C32F}" srcOrd="3" destOrd="0" presId="urn:microsoft.com/office/officeart/2005/8/layout/process1"/>
    <dgm:cxn modelId="{50B8792B-8810-483A-8969-730A202C3F0C}" type="presParOf" srcId="{DD3D35FA-FFD0-43E0-8076-420DD9A2C32F}" destId="{D8F0308B-CCCF-4F36-B13F-FC2FE3AB9741}" srcOrd="0" destOrd="0" presId="urn:microsoft.com/office/officeart/2005/8/layout/process1"/>
    <dgm:cxn modelId="{5EF1AB5E-37E1-4CE0-9B56-64BA5AB79201}" type="presParOf" srcId="{1F485002-B5FC-4ECA-A3C4-7723E77383F0}" destId="{39E8E8CF-67B2-4F90-AAB1-7A12C98D5680}" srcOrd="4" destOrd="0" presId="urn:microsoft.com/office/officeart/2005/8/layout/process1"/>
    <dgm:cxn modelId="{57C40652-BEFB-4F1F-8360-2A34CF179408}" type="presParOf" srcId="{1F485002-B5FC-4ECA-A3C4-7723E77383F0}" destId="{1A3B0506-A2F4-400A-9CE8-85A22A57A0B6}" srcOrd="5" destOrd="0" presId="urn:microsoft.com/office/officeart/2005/8/layout/process1"/>
    <dgm:cxn modelId="{1B03E732-C8E1-4FB0-8826-23FF2BE2F049}" type="presParOf" srcId="{1A3B0506-A2F4-400A-9CE8-85A22A57A0B6}" destId="{49232957-9FC6-454B-A054-B685B8C7ACD2}" srcOrd="0" destOrd="0" presId="urn:microsoft.com/office/officeart/2005/8/layout/process1"/>
    <dgm:cxn modelId="{2235CF36-D2E8-410C-8CDB-FEDF9BB4602F}" type="presParOf" srcId="{1F485002-B5FC-4ECA-A3C4-7723E77383F0}" destId="{31C92BCC-FDB0-41F9-9E6A-8F4AB1F7523C}" srcOrd="6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E40F54-CA7A-4462-8A9D-874DE7C32B64}">
      <dsp:nvSpPr>
        <dsp:cNvPr id="0" name=""/>
        <dsp:cNvSpPr/>
      </dsp:nvSpPr>
      <dsp:spPr>
        <a:xfrm>
          <a:off x="1648842" y="1046319"/>
          <a:ext cx="1166568" cy="2024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231"/>
              </a:lnTo>
              <a:lnTo>
                <a:pt x="1166568" y="101231"/>
              </a:lnTo>
              <a:lnTo>
                <a:pt x="1166568" y="2024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D6C284-694D-49A4-AB51-A479F33AEB29}">
      <dsp:nvSpPr>
        <dsp:cNvPr id="0" name=""/>
        <dsp:cNvSpPr/>
      </dsp:nvSpPr>
      <dsp:spPr>
        <a:xfrm>
          <a:off x="1603122" y="1046319"/>
          <a:ext cx="91440" cy="2024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24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FEAAEF-0102-415F-9B0E-A711B3DD24CA}">
      <dsp:nvSpPr>
        <dsp:cNvPr id="0" name=""/>
        <dsp:cNvSpPr/>
      </dsp:nvSpPr>
      <dsp:spPr>
        <a:xfrm>
          <a:off x="482274" y="1046319"/>
          <a:ext cx="1166568" cy="202462"/>
        </a:xfrm>
        <a:custGeom>
          <a:avLst/>
          <a:gdLst/>
          <a:ahLst/>
          <a:cxnLst/>
          <a:rect l="0" t="0" r="0" b="0"/>
          <a:pathLst>
            <a:path>
              <a:moveTo>
                <a:pt x="1166568" y="0"/>
              </a:moveTo>
              <a:lnTo>
                <a:pt x="1166568" y="101231"/>
              </a:lnTo>
              <a:lnTo>
                <a:pt x="0" y="101231"/>
              </a:lnTo>
              <a:lnTo>
                <a:pt x="0" y="2024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E638B5-5ABC-4F13-BBC1-A11E9337499B}">
      <dsp:nvSpPr>
        <dsp:cNvPr id="0" name=""/>
        <dsp:cNvSpPr/>
      </dsp:nvSpPr>
      <dsp:spPr>
        <a:xfrm>
          <a:off x="1166789" y="564266"/>
          <a:ext cx="964106" cy="482053"/>
        </a:xfrm>
        <a:prstGeom prst="rect">
          <a:avLst/>
        </a:prstGeom>
        <a:solidFill>
          <a:srgbClr val="01C7D3"/>
        </a:solidFill>
        <a:ln w="12700" cap="flat" cmpd="sng" algn="ctr">
          <a:solidFill>
            <a:srgbClr val="01C7D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Virtusa Healthcare Segments</a:t>
          </a:r>
          <a:endParaRPr lang="en-IN" sz="1200" b="1" kern="1200" dirty="0"/>
        </a:p>
      </dsp:txBody>
      <dsp:txXfrm>
        <a:off x="1166789" y="564266"/>
        <a:ext cx="964106" cy="482053"/>
      </dsp:txXfrm>
    </dsp:sp>
    <dsp:sp modelId="{10E5AE4A-0C79-4F3D-899C-26F62C8B01A5}">
      <dsp:nvSpPr>
        <dsp:cNvPr id="0" name=""/>
        <dsp:cNvSpPr/>
      </dsp:nvSpPr>
      <dsp:spPr>
        <a:xfrm>
          <a:off x="221" y="1248781"/>
          <a:ext cx="964106" cy="482053"/>
        </a:xfrm>
        <a:prstGeom prst="rect">
          <a:avLst/>
        </a:prstGeom>
        <a:solidFill>
          <a:srgbClr val="01C7D3"/>
        </a:solidFill>
        <a:ln w="12700" cap="flat" cmpd="sng" algn="ctr">
          <a:solidFill>
            <a:srgbClr val="01C7D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Providers &amp; Health Systems</a:t>
          </a:r>
          <a:endParaRPr lang="en-IN" sz="1200" b="1" kern="1200" dirty="0"/>
        </a:p>
      </dsp:txBody>
      <dsp:txXfrm>
        <a:off x="221" y="1248781"/>
        <a:ext cx="964106" cy="482053"/>
      </dsp:txXfrm>
    </dsp:sp>
    <dsp:sp modelId="{A6F8F4D4-2035-4F9F-9218-D56204BEF219}">
      <dsp:nvSpPr>
        <dsp:cNvPr id="0" name=""/>
        <dsp:cNvSpPr/>
      </dsp:nvSpPr>
      <dsp:spPr>
        <a:xfrm>
          <a:off x="1166789" y="1248781"/>
          <a:ext cx="964106" cy="482053"/>
        </a:xfrm>
        <a:prstGeom prst="rect">
          <a:avLst/>
        </a:prstGeom>
        <a:solidFill>
          <a:srgbClr val="01C7D3"/>
        </a:solidFill>
        <a:ln w="12700" cap="flat" cmpd="sng" algn="ctr">
          <a:solidFill>
            <a:srgbClr val="01C7D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Healthcare Solution Vendors</a:t>
          </a:r>
          <a:endParaRPr lang="en-IN" sz="1200" b="1" kern="1200" dirty="0"/>
        </a:p>
      </dsp:txBody>
      <dsp:txXfrm>
        <a:off x="1166789" y="1248781"/>
        <a:ext cx="964106" cy="482053"/>
      </dsp:txXfrm>
    </dsp:sp>
    <dsp:sp modelId="{DF413CA6-23B3-4D0B-AD33-FC0891DE3966}">
      <dsp:nvSpPr>
        <dsp:cNvPr id="0" name=""/>
        <dsp:cNvSpPr/>
      </dsp:nvSpPr>
      <dsp:spPr>
        <a:xfrm>
          <a:off x="2333358" y="1248781"/>
          <a:ext cx="964106" cy="482053"/>
        </a:xfrm>
        <a:prstGeom prst="rect">
          <a:avLst/>
        </a:prstGeom>
        <a:solidFill>
          <a:srgbClr val="01C7D3"/>
        </a:solidFill>
        <a:ln w="12700" cap="flat" cmpd="sng" algn="ctr">
          <a:solidFill>
            <a:srgbClr val="01C7D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Payers</a:t>
          </a:r>
          <a:endParaRPr lang="en-IN" sz="1200" b="1" kern="1200" dirty="0"/>
        </a:p>
      </dsp:txBody>
      <dsp:txXfrm>
        <a:off x="2333358" y="1248781"/>
        <a:ext cx="964106" cy="4820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6C8899-5216-44EB-ABB1-6CC70F7C821A}">
      <dsp:nvSpPr>
        <dsp:cNvPr id="0" name=""/>
        <dsp:cNvSpPr/>
      </dsp:nvSpPr>
      <dsp:spPr>
        <a:xfrm>
          <a:off x="4822" y="0"/>
          <a:ext cx="926239" cy="760473"/>
        </a:xfrm>
        <a:prstGeom prst="roundRect">
          <a:avLst>
            <a:gd name="adj" fmla="val 10000"/>
          </a:avLst>
        </a:prstGeom>
        <a:solidFill>
          <a:srgbClr val="01C7D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Claims submitted</a:t>
          </a:r>
          <a:endParaRPr lang="en-IN" sz="1200" b="1" kern="1200" dirty="0"/>
        </a:p>
      </dsp:txBody>
      <dsp:txXfrm>
        <a:off x="27095" y="22273"/>
        <a:ext cx="881693" cy="715927"/>
      </dsp:txXfrm>
    </dsp:sp>
    <dsp:sp modelId="{FAC03BA0-6C2C-4532-8E44-D3FC19A283FF}">
      <dsp:nvSpPr>
        <dsp:cNvPr id="0" name=""/>
        <dsp:cNvSpPr/>
      </dsp:nvSpPr>
      <dsp:spPr>
        <a:xfrm>
          <a:off x="1023686" y="265382"/>
          <a:ext cx="196362" cy="229707"/>
        </a:xfrm>
        <a:prstGeom prst="rightArrow">
          <a:avLst>
            <a:gd name="adj1" fmla="val 60000"/>
            <a:gd name="adj2" fmla="val 50000"/>
          </a:avLst>
        </a:prstGeom>
        <a:solidFill>
          <a:srgbClr val="605C5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200" b="1" kern="1200"/>
        </a:p>
      </dsp:txBody>
      <dsp:txXfrm>
        <a:off x="1023686" y="311323"/>
        <a:ext cx="137453" cy="137825"/>
      </dsp:txXfrm>
    </dsp:sp>
    <dsp:sp modelId="{39E8E8CF-67B2-4F90-AAB1-7A12C98D5680}">
      <dsp:nvSpPr>
        <dsp:cNvPr id="0" name=""/>
        <dsp:cNvSpPr/>
      </dsp:nvSpPr>
      <dsp:spPr>
        <a:xfrm>
          <a:off x="1301558" y="0"/>
          <a:ext cx="926239" cy="760473"/>
        </a:xfrm>
        <a:prstGeom prst="roundRect">
          <a:avLst>
            <a:gd name="adj" fmla="val 10000"/>
          </a:avLst>
        </a:prstGeom>
        <a:solidFill>
          <a:srgbClr val="01C7D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Payer pays claims to healthcare provider</a:t>
          </a:r>
          <a:endParaRPr lang="en-IN" sz="1200" b="1" kern="1200" dirty="0"/>
        </a:p>
      </dsp:txBody>
      <dsp:txXfrm>
        <a:off x="1323831" y="22273"/>
        <a:ext cx="881693" cy="715927"/>
      </dsp:txXfrm>
    </dsp:sp>
    <dsp:sp modelId="{1A3B0506-A2F4-400A-9CE8-85A22A57A0B6}">
      <dsp:nvSpPr>
        <dsp:cNvPr id="0" name=""/>
        <dsp:cNvSpPr/>
      </dsp:nvSpPr>
      <dsp:spPr>
        <a:xfrm>
          <a:off x="2320421" y="265382"/>
          <a:ext cx="196362" cy="229707"/>
        </a:xfrm>
        <a:prstGeom prst="rightArrow">
          <a:avLst>
            <a:gd name="adj1" fmla="val 60000"/>
            <a:gd name="adj2" fmla="val 50000"/>
          </a:avLst>
        </a:prstGeom>
        <a:solidFill>
          <a:srgbClr val="605C5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200" b="1" kern="1200"/>
        </a:p>
      </dsp:txBody>
      <dsp:txXfrm>
        <a:off x="2320421" y="311323"/>
        <a:ext cx="137453" cy="137825"/>
      </dsp:txXfrm>
    </dsp:sp>
    <dsp:sp modelId="{31C92BCC-FDB0-41F9-9E6A-8F4AB1F7523C}">
      <dsp:nvSpPr>
        <dsp:cNvPr id="0" name=""/>
        <dsp:cNvSpPr/>
      </dsp:nvSpPr>
      <dsp:spPr>
        <a:xfrm>
          <a:off x="2598293" y="0"/>
          <a:ext cx="926239" cy="760473"/>
        </a:xfrm>
        <a:prstGeom prst="roundRect">
          <a:avLst>
            <a:gd name="adj" fmla="val 10000"/>
          </a:avLst>
        </a:prstGeom>
        <a:solidFill>
          <a:srgbClr val="01C7D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Payment received by healthcare provider</a:t>
          </a:r>
          <a:endParaRPr lang="en-IN" sz="1200" b="1" kern="1200" dirty="0"/>
        </a:p>
      </dsp:txBody>
      <dsp:txXfrm>
        <a:off x="2620566" y="22273"/>
        <a:ext cx="881693" cy="7159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6C8899-5216-44EB-ABB1-6CC70F7C821A}">
      <dsp:nvSpPr>
        <dsp:cNvPr id="0" name=""/>
        <dsp:cNvSpPr/>
      </dsp:nvSpPr>
      <dsp:spPr>
        <a:xfrm>
          <a:off x="1974" y="25629"/>
          <a:ext cx="863082" cy="809139"/>
        </a:xfrm>
        <a:prstGeom prst="roundRect">
          <a:avLst>
            <a:gd name="adj" fmla="val 10000"/>
          </a:avLst>
        </a:prstGeom>
        <a:solidFill>
          <a:srgbClr val="01C7D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Claims submitted</a:t>
          </a:r>
          <a:endParaRPr lang="en-IN" sz="1200" b="1" kern="1200" dirty="0"/>
        </a:p>
      </dsp:txBody>
      <dsp:txXfrm>
        <a:off x="25673" y="49328"/>
        <a:ext cx="815684" cy="761741"/>
      </dsp:txXfrm>
    </dsp:sp>
    <dsp:sp modelId="{FAC03BA0-6C2C-4532-8E44-D3FC19A283FF}">
      <dsp:nvSpPr>
        <dsp:cNvPr id="0" name=""/>
        <dsp:cNvSpPr/>
      </dsp:nvSpPr>
      <dsp:spPr>
        <a:xfrm>
          <a:off x="951364" y="323177"/>
          <a:ext cx="182973" cy="214044"/>
        </a:xfrm>
        <a:prstGeom prst="rightArrow">
          <a:avLst>
            <a:gd name="adj1" fmla="val 60000"/>
            <a:gd name="adj2" fmla="val 50000"/>
          </a:avLst>
        </a:prstGeom>
        <a:solidFill>
          <a:srgbClr val="605C5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200" b="1" kern="1200"/>
        </a:p>
      </dsp:txBody>
      <dsp:txXfrm>
        <a:off x="951364" y="365986"/>
        <a:ext cx="128081" cy="128426"/>
      </dsp:txXfrm>
    </dsp:sp>
    <dsp:sp modelId="{CA8B258E-33BE-4B4E-AB86-F0340D1DA7DC}">
      <dsp:nvSpPr>
        <dsp:cNvPr id="0" name=""/>
        <dsp:cNvSpPr/>
      </dsp:nvSpPr>
      <dsp:spPr>
        <a:xfrm>
          <a:off x="1210288" y="25629"/>
          <a:ext cx="863082" cy="809139"/>
        </a:xfrm>
        <a:prstGeom prst="roundRect">
          <a:avLst>
            <a:gd name="adj" fmla="val 10000"/>
          </a:avLst>
        </a:prstGeom>
        <a:solidFill>
          <a:srgbClr val="01C7D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AnoMLAI</a:t>
          </a:r>
          <a:endParaRPr lang="en-IN" sz="1200" b="1" kern="1200" dirty="0"/>
        </a:p>
      </dsp:txBody>
      <dsp:txXfrm>
        <a:off x="1233987" y="49328"/>
        <a:ext cx="815684" cy="761741"/>
      </dsp:txXfrm>
    </dsp:sp>
    <dsp:sp modelId="{DD3D35FA-FFD0-43E0-8076-420DD9A2C32F}">
      <dsp:nvSpPr>
        <dsp:cNvPr id="0" name=""/>
        <dsp:cNvSpPr/>
      </dsp:nvSpPr>
      <dsp:spPr>
        <a:xfrm>
          <a:off x="2159679" y="323177"/>
          <a:ext cx="182973" cy="214044"/>
        </a:xfrm>
        <a:prstGeom prst="rightArrow">
          <a:avLst>
            <a:gd name="adj1" fmla="val 60000"/>
            <a:gd name="adj2" fmla="val 50000"/>
          </a:avLst>
        </a:prstGeom>
        <a:solidFill>
          <a:srgbClr val="605C5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b="1" kern="1200"/>
        </a:p>
      </dsp:txBody>
      <dsp:txXfrm>
        <a:off x="2159679" y="365986"/>
        <a:ext cx="128081" cy="128426"/>
      </dsp:txXfrm>
    </dsp:sp>
    <dsp:sp modelId="{39E8E8CF-67B2-4F90-AAB1-7A12C98D5680}">
      <dsp:nvSpPr>
        <dsp:cNvPr id="0" name=""/>
        <dsp:cNvSpPr/>
      </dsp:nvSpPr>
      <dsp:spPr>
        <a:xfrm>
          <a:off x="2418603" y="25629"/>
          <a:ext cx="863082" cy="809139"/>
        </a:xfrm>
        <a:prstGeom prst="roundRect">
          <a:avLst>
            <a:gd name="adj" fmla="val 10000"/>
          </a:avLst>
        </a:prstGeom>
        <a:solidFill>
          <a:srgbClr val="01C7D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Payer pays claims to healthcare provider</a:t>
          </a:r>
          <a:endParaRPr lang="en-IN" sz="1200" b="1" kern="1200" dirty="0"/>
        </a:p>
      </dsp:txBody>
      <dsp:txXfrm>
        <a:off x="2442302" y="49328"/>
        <a:ext cx="815684" cy="761741"/>
      </dsp:txXfrm>
    </dsp:sp>
    <dsp:sp modelId="{1A3B0506-A2F4-400A-9CE8-85A22A57A0B6}">
      <dsp:nvSpPr>
        <dsp:cNvPr id="0" name=""/>
        <dsp:cNvSpPr/>
      </dsp:nvSpPr>
      <dsp:spPr>
        <a:xfrm>
          <a:off x="3367994" y="323177"/>
          <a:ext cx="182973" cy="214044"/>
        </a:xfrm>
        <a:prstGeom prst="rightArrow">
          <a:avLst>
            <a:gd name="adj1" fmla="val 60000"/>
            <a:gd name="adj2" fmla="val 50000"/>
          </a:avLst>
        </a:prstGeom>
        <a:solidFill>
          <a:srgbClr val="605C5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200" b="1" kern="1200"/>
        </a:p>
      </dsp:txBody>
      <dsp:txXfrm>
        <a:off x="3367994" y="365986"/>
        <a:ext cx="128081" cy="128426"/>
      </dsp:txXfrm>
    </dsp:sp>
    <dsp:sp modelId="{31C92BCC-FDB0-41F9-9E6A-8F4AB1F7523C}">
      <dsp:nvSpPr>
        <dsp:cNvPr id="0" name=""/>
        <dsp:cNvSpPr/>
      </dsp:nvSpPr>
      <dsp:spPr>
        <a:xfrm>
          <a:off x="3626918" y="25629"/>
          <a:ext cx="863082" cy="809139"/>
        </a:xfrm>
        <a:prstGeom prst="roundRect">
          <a:avLst>
            <a:gd name="adj" fmla="val 10000"/>
          </a:avLst>
        </a:prstGeom>
        <a:solidFill>
          <a:srgbClr val="01C7D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Payment received by healthcare provider</a:t>
          </a:r>
          <a:endParaRPr lang="en-IN" sz="1200" b="1" kern="1200" dirty="0"/>
        </a:p>
      </dsp:txBody>
      <dsp:txXfrm>
        <a:off x="3650617" y="49328"/>
        <a:ext cx="815684" cy="7617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6A76C2-06D2-4B03-9978-BF05D35A80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612F7C-1C39-4C0A-B9B1-DD849CD8712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5E371-C9BC-47A6-A9D1-6F94E1696490}" type="datetimeFigureOut">
              <a:rPr lang="en-IN" smtClean="0"/>
              <a:t>28-09-2020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CFA76-139A-4EA3-9B9F-981EB60027E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81DA9F-015B-48E0-9BE0-8E6920E22D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B9CE5-6511-4A38-A60D-3C014EA019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6845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940F1C-5654-4EDE-8644-F54011D8707A}" type="datetimeFigureOut">
              <a:rPr lang="en-IN" smtClean="0"/>
              <a:t>28-09-2020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9F7F83-2B1F-48CE-B961-9987871E4B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5996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86C8D-802C-4A41-9C35-F21B2A8C4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7F1520-C5C7-4B08-93DF-E7C7FC918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E7B35-5C94-49B9-AB96-EF651EBBC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8B6E4-C118-4BC5-B750-364E1525C4C2}" type="datetime1">
              <a:rPr lang="en-IN" smtClean="0"/>
              <a:t>28-09-2020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8E5CA-D473-46D0-A313-DEC4E065B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F8483F-8BC8-43AB-BF97-6875780C9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151" y="6537263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 sz="1000"/>
            </a:lvl1pPr>
          </a:lstStyle>
          <a:p>
            <a:fld id="{B2756D31-4802-42DB-B4AF-F2F9B54AE2E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4482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38A68-4D8D-4D6C-A82D-97BAE0F56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943F43-51C4-40E2-8DD0-0BB9DEB118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3FF09-D05D-40F9-A1E2-1ABB1B728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A8A8C-69EE-45B3-8517-BF3C9BA3A546}" type="datetime1">
              <a:rPr lang="en-IN" smtClean="0"/>
              <a:t>28-09-2020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7EF4F-A557-4078-A207-3CF532229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08DF0-984A-4176-9A17-038775FA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756D31-4802-42DB-B4AF-F2F9B54AE2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4990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3458EA-8C62-4DA0-BA93-8E350E95AB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4CD255-D173-4524-8C47-7D985E0263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E2C25-CEB6-4210-A525-BEAEBCEDD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CEA3A-B1A1-4A54-BB6C-9345FFB65683}" type="datetime1">
              <a:rPr lang="en-IN" smtClean="0"/>
              <a:t>28-09-2020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83C1B-B11D-43DE-9928-14E03BA8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7BE1C-0E67-4612-8D90-A3011EF3F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756D31-4802-42DB-B4AF-F2F9B54AE2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4072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G (gra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825DFF-F5D5-7D42-8EE1-3BC626F40699}"/>
              </a:ext>
            </a:extLst>
          </p:cNvPr>
          <p:cNvSpPr/>
          <p:nvPr userDrawn="1"/>
        </p:nvSpPr>
        <p:spPr>
          <a:xfrm>
            <a:off x="426720" y="5910072"/>
            <a:ext cx="11193780" cy="704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l">
              <a:buFont typeface="Arial" panose="020B0604020202020204" pitchFamily="34" charset="0"/>
              <a:buNone/>
            </a:pPr>
            <a:endParaRPr lang="en-US" sz="1400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9ECA0AD2-1847-664B-B6F2-6F202091BC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1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90FD5AF-2AC7-DF44-B50E-0AD2F4D2F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771" y="1625935"/>
            <a:ext cx="8148954" cy="153671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spcAft>
                <a:spcPts val="600"/>
              </a:spcAft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5A9999AA-AB98-034D-A877-AD56E48A7C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2771" y="3237062"/>
            <a:ext cx="8148954" cy="701835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None/>
              <a:defRPr sz="22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D7D6E31E-D414-8A46-B1A7-2BB590B9F4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8934" y="4063324"/>
            <a:ext cx="5385816" cy="704088"/>
          </a:xfrm>
        </p:spPr>
        <p:txBody>
          <a:bodyPr>
            <a:noAutofit/>
          </a:bodyPr>
          <a:lstStyle>
            <a:lvl1pPr>
              <a:spcAft>
                <a:spcPts val="600"/>
              </a:spcAft>
              <a:defRPr sz="1400" b="1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Picture">
            <a:extLst>
              <a:ext uri="{FF2B5EF4-FFF2-40B4-BE49-F238E27FC236}">
                <a16:creationId xmlns:a16="http://schemas.microsoft.com/office/drawing/2014/main" id="{4DE06635-3AFB-4047-AF9D-2E4D47C18D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477500" y="582343"/>
            <a:ext cx="1143000" cy="26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2298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D544F7AA-A3C7-A94C-BAF4-BD209B1AC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189" y="582008"/>
            <a:ext cx="5532812" cy="94007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">
            <a:extLst>
              <a:ext uri="{FF2B5EF4-FFF2-40B4-BE49-F238E27FC236}">
                <a16:creationId xmlns:a16="http://schemas.microsoft.com/office/drawing/2014/main" id="{AB01F380-783E-D94C-9473-8E76D4F366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3563" y="2069822"/>
            <a:ext cx="5532438" cy="696912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C0CE3CB4-A9E3-0449-AE58-D0A6444F1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188" y="3207657"/>
            <a:ext cx="5532439" cy="2820081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Picture">
            <a:extLst>
              <a:ext uri="{FF2B5EF4-FFF2-40B4-BE49-F238E27FC236}">
                <a16:creationId xmlns:a16="http://schemas.microsoft.com/office/drawing/2014/main" id="{63BCDFC7-A66F-DC43-BCFA-66460272C8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2769" y="577850"/>
            <a:ext cx="696955" cy="15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71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">
            <a:extLst>
              <a:ext uri="{FF2B5EF4-FFF2-40B4-BE49-F238E27FC236}">
                <a16:creationId xmlns:a16="http://schemas.microsoft.com/office/drawing/2014/main" id="{63BCDFC7-A66F-DC43-BCFA-66460272C8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2769" y="577850"/>
            <a:ext cx="696955" cy="15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899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F1B7B-ED4A-4DA0-95CF-8AF7D277D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A2D73-00A9-4AB3-B656-515F8376D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84E7F-148E-43CD-B671-527CBBFDB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DC6F-113D-4E92-81D2-F8B945FDB2CC}" type="datetime1">
              <a:rPr lang="en-IN" smtClean="0"/>
              <a:t>28-09-2020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8C614-8405-4FF0-9DE6-21FCD7A17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CEFDC-DDD0-4514-B8CF-A4F59AEB5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756D31-4802-42DB-B4AF-F2F9B54AE2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6373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58EBF-09AE-4C67-A206-42D5F6136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13B18-C585-4DD2-A4F4-2F8C182E3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F4306-67FD-4583-9EFF-517FB496C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F8128-DBB9-4311-912E-91629E6E0AB7}" type="datetime1">
              <a:rPr lang="en-IN" smtClean="0"/>
              <a:t>28-09-2020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FA93D-8946-4FEB-8879-027F299DB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AB1DB-C2F1-4B46-BEAF-0E137C44D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756D31-4802-42DB-B4AF-F2F9B54AE2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4000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A53A0-3B4C-4034-95B0-0EB8BE3A1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47D7D-626C-4C2C-AF8C-472879FF8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FE0ED4-1F6D-4F67-8D9E-3CBBD7F60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41D2E6-8FD6-4776-ABC4-69B9A07DA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C14BD-3F1E-4E7F-85E0-792372910B28}" type="datetime1">
              <a:rPr lang="en-IN" smtClean="0"/>
              <a:t>28-09-2020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CAB852-5354-4046-B9EB-E3AE6B80E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2FCEA-BA64-45EE-999C-45A093C4A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756D31-4802-42DB-B4AF-F2F9B54AE2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1583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8C211-2986-4911-9E2B-6384E4BDD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A190A5-28D1-4FE1-A439-3D6B08F50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B636A4-E79B-446E-A4B3-37EBAC796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5ABD4-6DFD-4234-A744-CF89A8BBF2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A1D462-EE3E-4E31-A3FD-D43641967E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FB24D0-D5F5-4EEC-BC09-660218F82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93E8-AC2A-4F83-89CC-AE8BD58957CE}" type="datetime1">
              <a:rPr lang="en-IN" smtClean="0"/>
              <a:t>28-09-2020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BA5245-67E0-4521-90BA-01759624B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CA85F2-5674-412F-B512-CD7942504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756D31-4802-42DB-B4AF-F2F9B54AE2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3997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7593F-87BB-4594-8B7C-922A1B6B1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66FAC8-FDFA-4DC2-9801-A9DD29F18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4036A-8519-4A46-BAC8-AC0C65483E75}" type="datetime1">
              <a:rPr lang="en-IN" smtClean="0"/>
              <a:t>28-09-2020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BF27AF-33E1-4490-927E-C7B192A3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B0A6C6-1938-4D15-9E77-76AC4382C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756D31-4802-42DB-B4AF-F2F9B54AE2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3832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9D432D-FB10-4B2F-B852-C3BE18A99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7BFD0-F24B-4F67-AFE8-9650E36D517C}" type="datetime1">
              <a:rPr lang="en-IN" smtClean="0"/>
              <a:t>28-09-2020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2C11DA-46C6-4636-8E49-1EA50B00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AB7D8-DBD5-4C21-882F-DD356FADC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756D31-4802-42DB-B4AF-F2F9B54AE2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792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A6A04-4740-44EB-89ED-5FCC82A30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BCE9C-B77F-4D6E-A7F4-6D18CA8CF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3C468-7B72-477F-B979-E8CFFB1552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8E8C10-849C-45B5-81B7-A23DA2D42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9C4AB-46D5-4F23-8220-9D81B678DD7D}" type="datetime1">
              <a:rPr lang="en-IN" smtClean="0"/>
              <a:t>28-09-2020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589CFD-3E56-4A98-9F67-B92DE64DC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7B9BAD-D5AC-4393-827B-6CFE10887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756D31-4802-42DB-B4AF-F2F9B54AE2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690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6CC0-32B8-47ED-8786-F816C6DF0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979F7C-7216-4841-A4F5-A98CC79E0A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042DCE-450E-4835-9A7E-CB7BB29FD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07523-CA59-4A9B-9420-1C1F326D0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2A336-7D8C-47D0-97AE-E058F073BF04}" type="datetime1">
              <a:rPr lang="en-IN" smtClean="0"/>
              <a:t>28-09-2020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69FBB1-2F12-48CE-851A-6DB9D259B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605E9-AE20-4709-A2D2-B56CD0739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756D31-4802-42DB-B4AF-F2F9B54AE2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7363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51BA15-44BF-41D8-A030-6F4B87D50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42763D-9841-4888-A97E-1965AC183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F4F12-3C1A-493E-8272-D4138F7011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F31E3-75F9-4EDF-A85E-0DCA04440B41}" type="datetime1">
              <a:rPr lang="en-IN" smtClean="0"/>
              <a:t>28-09-2020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E59A1-38A2-42F1-ACB9-D004045F08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09035-1C71-4C71-BECF-A4A25F9C2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5616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56D31-4802-42DB-B4AF-F2F9B54AE2E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9545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9A2BB1E0-FCB5-0D4D-BCAD-230D6C2E9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188" y="969403"/>
            <a:ext cx="11057312" cy="94007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1 Column Click to edit Master title style</a:t>
            </a:r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2F7C4AF1-09E7-FD40-A50F-49DD8096C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3188" y="1969448"/>
            <a:ext cx="8158537" cy="40518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CE41C520-E7F3-7A4B-85A3-6D35257D752E}"/>
              </a:ext>
            </a:extLst>
          </p:cNvPr>
          <p:cNvSpPr txBox="1">
            <a:spLocks/>
          </p:cNvSpPr>
          <p:nvPr userDrawn="1"/>
        </p:nvSpPr>
        <p:spPr>
          <a:xfrm>
            <a:off x="768477" y="6356351"/>
            <a:ext cx="4457700" cy="189231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Copyright © 2019 Virtusa Corporation. All Rights Reserved.</a:t>
            </a:r>
          </a:p>
        </p:txBody>
      </p:sp>
      <p:pic>
        <p:nvPicPr>
          <p:cNvPr id="10" name="Picture">
            <a:extLst>
              <a:ext uri="{FF2B5EF4-FFF2-40B4-BE49-F238E27FC236}">
                <a16:creationId xmlns:a16="http://schemas.microsoft.com/office/drawing/2014/main" id="{427DEB76-8CC0-B04F-9AB6-B3BAC637A7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76000"/>
          </a:blip>
          <a:srcRect l="1449" r="44"/>
          <a:stretch/>
        </p:blipFill>
        <p:spPr>
          <a:xfrm>
            <a:off x="532003" y="6152598"/>
            <a:ext cx="10881360" cy="298368"/>
          </a:xfrm>
          <a:prstGeom prst="rect">
            <a:avLst/>
          </a:prstGeom>
        </p:spPr>
      </p:pic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284C079A-9E24-2241-8116-8240FDBF2C00}"/>
              </a:ext>
            </a:extLst>
          </p:cNvPr>
          <p:cNvSpPr txBox="1">
            <a:spLocks/>
          </p:cNvSpPr>
          <p:nvPr userDrawn="1"/>
        </p:nvSpPr>
        <p:spPr>
          <a:xfrm>
            <a:off x="542291" y="6356351"/>
            <a:ext cx="311784" cy="189231"/>
          </a:xfrm>
          <a:prstGeom prst="rect">
            <a:avLst/>
          </a:prstGeom>
        </p:spPr>
        <p:txBody>
          <a:bodyPr lIns="0" anchor="ctr"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FB7941B-64BF-9D44-BB48-81CE7C26A230}" type="slidenum">
              <a:rPr lang="en-US" sz="800" smtClean="0"/>
              <a:pPr algn="l"/>
              <a:t>‹#›</a:t>
            </a:fld>
            <a:endParaRPr lang="en-US" sz="800" dirty="0"/>
          </a:p>
        </p:txBody>
      </p:sp>
      <p:sp>
        <p:nvSpPr>
          <p:cNvPr id="4" name="MSIPCMContentMarking" descr="{&quot;HashCode&quot;:214762261,&quot;Placement&quot;:&quot;Header&quot;}">
            <a:extLst>
              <a:ext uri="{FF2B5EF4-FFF2-40B4-BE49-F238E27FC236}">
                <a16:creationId xmlns:a16="http://schemas.microsoft.com/office/drawing/2014/main" id="{38DA65D0-1323-4FAE-BD5D-72D49FAE2F80}"/>
              </a:ext>
            </a:extLst>
          </p:cNvPr>
          <p:cNvSpPr txBox="1"/>
          <p:nvPr userDrawn="1"/>
        </p:nvSpPr>
        <p:spPr>
          <a:xfrm>
            <a:off x="0" y="0"/>
            <a:ext cx="1286137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Sensitivity: General</a:t>
            </a:r>
            <a:endParaRPr lang="en-US" sz="10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97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" indent="-182880" algn="l" defTabSz="9143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tabLst/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" indent="-182880" algn="l" defTabSz="9143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tabLst/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182880" algn="l" defTabSz="9143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tabLst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182880" algn="l" defTabSz="9143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tabLst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60">
          <p15:clr>
            <a:srgbClr val="F26B43"/>
          </p15:clr>
        </p15:guide>
        <p15:guide id="5" pos="7320">
          <p15:clr>
            <a:srgbClr val="F26B43"/>
          </p15:clr>
        </p15:guide>
        <p15:guide id="6" pos="2098">
          <p15:clr>
            <a:srgbClr val="F26B43"/>
          </p15:clr>
        </p15:guide>
        <p15:guide id="7" pos="5582">
          <p15:clr>
            <a:srgbClr val="F26B43"/>
          </p15:clr>
        </p15:guide>
        <p15:guide id="9" pos="3752">
          <p15:clr>
            <a:srgbClr val="F26B43"/>
          </p15:clr>
        </p15:guide>
        <p15:guide id="11" pos="3925">
          <p15:clr>
            <a:srgbClr val="F26B43"/>
          </p15:clr>
        </p15:guide>
        <p15:guide id="12" pos="2014">
          <p15:clr>
            <a:srgbClr val="F26B43"/>
          </p15:clr>
        </p15:guide>
        <p15:guide id="13" pos="2186">
          <p15:clr>
            <a:srgbClr val="F26B43"/>
          </p15:clr>
        </p15:guide>
        <p15:guide id="14" pos="5494">
          <p15:clr>
            <a:srgbClr val="F26B43"/>
          </p15:clr>
        </p15:guide>
        <p15:guide id="15" pos="5666">
          <p15:clr>
            <a:srgbClr val="F26B43"/>
          </p15:clr>
        </p15:guide>
        <p15:guide id="16" orient="horz" pos="4039">
          <p15:clr>
            <a:srgbClr val="F26B43"/>
          </p15:clr>
        </p15:guide>
        <p15:guide id="18" orient="horz" pos="653">
          <p15:clr>
            <a:srgbClr val="F26B43"/>
          </p15:clr>
        </p15:guide>
        <p15:guide id="19" orient="horz" pos="379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jp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6.svg"/><Relationship Id="rId18" Type="http://schemas.openxmlformats.org/officeDocument/2006/relationships/diagramQuickStyle" Target="../diagrams/quickStyle2.xml"/><Relationship Id="rId26" Type="http://schemas.openxmlformats.org/officeDocument/2006/relationships/image" Target="../media/image19.png"/><Relationship Id="rId3" Type="http://schemas.openxmlformats.org/officeDocument/2006/relationships/diagramLayout" Target="../diagrams/layout1.xml"/><Relationship Id="rId21" Type="http://schemas.openxmlformats.org/officeDocument/2006/relationships/diagramData" Target="../diagrams/data3.xml"/><Relationship Id="rId7" Type="http://schemas.openxmlformats.org/officeDocument/2006/relationships/image" Target="../media/image4.png"/><Relationship Id="rId12" Type="http://schemas.openxmlformats.org/officeDocument/2006/relationships/image" Target="../media/image15.png"/><Relationship Id="rId17" Type="http://schemas.openxmlformats.org/officeDocument/2006/relationships/diagramLayout" Target="../diagrams/layout2.xml"/><Relationship Id="rId25" Type="http://schemas.microsoft.com/office/2007/relationships/diagramDrawing" Target="../diagrams/drawing3.xml"/><Relationship Id="rId2" Type="http://schemas.openxmlformats.org/officeDocument/2006/relationships/diagramData" Target="../diagrams/data1.xml"/><Relationship Id="rId16" Type="http://schemas.openxmlformats.org/officeDocument/2006/relationships/diagramData" Target="../diagrams/data2.xml"/><Relationship Id="rId20" Type="http://schemas.microsoft.com/office/2007/relationships/diagramDrawing" Target="../diagrams/drawing2.xml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openxmlformats.org/officeDocument/2006/relationships/image" Target="../media/image14.svg"/><Relationship Id="rId24" Type="http://schemas.openxmlformats.org/officeDocument/2006/relationships/diagramColors" Target="../diagrams/colors3.xml"/><Relationship Id="rId5" Type="http://schemas.openxmlformats.org/officeDocument/2006/relationships/diagramColors" Target="../diagrams/colors1.xml"/><Relationship Id="rId15" Type="http://schemas.openxmlformats.org/officeDocument/2006/relationships/image" Target="../media/image18.emf"/><Relationship Id="rId23" Type="http://schemas.openxmlformats.org/officeDocument/2006/relationships/diagramQuickStyle" Target="../diagrams/quickStyle3.xml"/><Relationship Id="rId28" Type="http://schemas.openxmlformats.org/officeDocument/2006/relationships/image" Target="../media/image21.svg"/><Relationship Id="rId10" Type="http://schemas.openxmlformats.org/officeDocument/2006/relationships/image" Target="../media/image13.png"/><Relationship Id="rId19" Type="http://schemas.openxmlformats.org/officeDocument/2006/relationships/diagramColors" Target="../diagrams/colors2.xml"/><Relationship Id="rId31" Type="http://schemas.openxmlformats.org/officeDocument/2006/relationships/image" Target="../media/image12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0.png"/><Relationship Id="rId14" Type="http://schemas.openxmlformats.org/officeDocument/2006/relationships/image" Target="../media/image17.png"/><Relationship Id="rId22" Type="http://schemas.openxmlformats.org/officeDocument/2006/relationships/diagramLayout" Target="../diagrams/layout3.xml"/><Relationship Id="rId27" Type="http://schemas.openxmlformats.org/officeDocument/2006/relationships/image" Target="../media/image20.png"/><Relationship Id="rId30" Type="http://schemas.openxmlformats.org/officeDocument/2006/relationships/image" Target="../media/image2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5.jp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9.png"/><Relationship Id="rId7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0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6EAAE99F-9525-D547-844E-6F5603EB1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965" y="946755"/>
            <a:ext cx="11450272" cy="4046579"/>
          </a:xfrm>
        </p:spPr>
        <p:txBody>
          <a:bodyPr/>
          <a:lstStyle/>
          <a:p>
            <a:r>
              <a:rPr lang="en-US" sz="4800" dirty="0"/>
              <a:t>AIML Solution Building –</a:t>
            </a:r>
            <a:br>
              <a:rPr lang="en-US" sz="4800" dirty="0"/>
            </a:br>
            <a:r>
              <a:rPr lang="en-US" sz="3600" dirty="0"/>
              <a:t>Campus Solutions</a:t>
            </a: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TEAM 4</a:t>
            </a:r>
            <a:br>
              <a:rPr lang="en-US" sz="3600" dirty="0"/>
            </a:br>
            <a:r>
              <a:rPr lang="en-US" sz="3600" dirty="0"/>
              <a:t>THEME - Healthcare Payer / Health Insurance Space in the United State of America Market</a:t>
            </a: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endParaRPr lang="en-US" sz="3600" dirty="0"/>
          </a:p>
        </p:txBody>
      </p:sp>
      <p:sp>
        <p:nvSpPr>
          <p:cNvPr id="4" name="Text Placeholder">
            <a:extLst>
              <a:ext uri="{FF2B5EF4-FFF2-40B4-BE49-F238E27FC236}">
                <a16:creationId xmlns:a16="http://schemas.microsoft.com/office/drawing/2014/main" id="{CB1E9FB0-8BB8-2B49-BFF3-9BFF7FE421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048" y="5614690"/>
            <a:ext cx="5385816" cy="70408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b="0" i="1" dirty="0"/>
              <a:t>&lt;Lead Name&gt;</a:t>
            </a:r>
          </a:p>
          <a:p>
            <a:pPr>
              <a:spcBef>
                <a:spcPts val="0"/>
              </a:spcBef>
            </a:pPr>
            <a:r>
              <a:rPr lang="en-US" b="0" dirty="0"/>
              <a:t>Sept, 29 2020</a:t>
            </a:r>
          </a:p>
        </p:txBody>
      </p:sp>
    </p:spTree>
    <p:extLst>
      <p:ext uri="{BB962C8B-B14F-4D97-AF65-F5344CB8AC3E}">
        <p14:creationId xmlns:p14="http://schemas.microsoft.com/office/powerpoint/2010/main" val="1808204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A3C4AAEF-853D-400A-A065-F760C0F50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10" y="6418063"/>
            <a:ext cx="10615580" cy="2438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19846C-CE00-461C-8344-53F28949CFFC}"/>
              </a:ext>
            </a:extLst>
          </p:cNvPr>
          <p:cNvSpPr/>
          <p:nvPr/>
        </p:nvSpPr>
        <p:spPr>
          <a:xfrm>
            <a:off x="0" y="1280419"/>
            <a:ext cx="1565178" cy="348712"/>
          </a:xfrm>
          <a:prstGeom prst="rect">
            <a:avLst/>
          </a:prstGeom>
          <a:solidFill>
            <a:srgbClr val="01C7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216AE1-CDC9-430E-8E6B-32779618DED2}"/>
              </a:ext>
            </a:extLst>
          </p:cNvPr>
          <p:cNvSpPr/>
          <p:nvPr/>
        </p:nvSpPr>
        <p:spPr>
          <a:xfrm>
            <a:off x="147024" y="1280419"/>
            <a:ext cx="1565178" cy="348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lang="en-IN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EB16C8-1AAD-47AF-856A-310CB17255E3}"/>
              </a:ext>
            </a:extLst>
          </p:cNvPr>
          <p:cNvSpPr/>
          <p:nvPr/>
        </p:nvSpPr>
        <p:spPr>
          <a:xfrm>
            <a:off x="147034" y="1966862"/>
            <a:ext cx="1487820" cy="348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5E5A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 Statement</a:t>
            </a:r>
            <a:endParaRPr lang="en-IN" sz="1200" b="1" dirty="0">
              <a:solidFill>
                <a:srgbClr val="5E5A5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FFA2A3-5CC7-45C1-B2FA-1241B4D141B1}"/>
              </a:ext>
            </a:extLst>
          </p:cNvPr>
          <p:cNvSpPr/>
          <p:nvPr/>
        </p:nvSpPr>
        <p:spPr>
          <a:xfrm>
            <a:off x="147025" y="2629687"/>
            <a:ext cx="1487830" cy="348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5E5A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Functional View</a:t>
            </a:r>
            <a:endParaRPr lang="en-IN" sz="1200" b="1" dirty="0">
              <a:solidFill>
                <a:srgbClr val="5E5A5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AAEC39-241A-448A-A8A7-1AEC53EC955F}"/>
              </a:ext>
            </a:extLst>
          </p:cNvPr>
          <p:cNvSpPr/>
          <p:nvPr/>
        </p:nvSpPr>
        <p:spPr>
          <a:xfrm>
            <a:off x="147025" y="3292512"/>
            <a:ext cx="1487830" cy="348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5E5A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 Details</a:t>
            </a:r>
            <a:endParaRPr lang="en-IN" sz="1200" b="1" dirty="0">
              <a:solidFill>
                <a:srgbClr val="5E5A5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662CE4-878A-4549-AE66-2BE8CA1775C0}"/>
              </a:ext>
            </a:extLst>
          </p:cNvPr>
          <p:cNvSpPr/>
          <p:nvPr/>
        </p:nvSpPr>
        <p:spPr>
          <a:xfrm>
            <a:off x="147025" y="3955337"/>
            <a:ext cx="1487830" cy="348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5E5A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Application</a:t>
            </a:r>
            <a:endParaRPr lang="en-IN" sz="1200" b="1" dirty="0">
              <a:solidFill>
                <a:srgbClr val="5E5A5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0A0EE2-6D0A-44BC-BC7C-71056F2F9A01}"/>
              </a:ext>
            </a:extLst>
          </p:cNvPr>
          <p:cNvSpPr/>
          <p:nvPr/>
        </p:nvSpPr>
        <p:spPr>
          <a:xfrm>
            <a:off x="10466773" y="389827"/>
            <a:ext cx="1434623" cy="594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4BC746E-19A4-4A5B-8460-4DEFECABA60A}"/>
              </a:ext>
            </a:extLst>
          </p:cNvPr>
          <p:cNvGrpSpPr/>
          <p:nvPr/>
        </p:nvGrpSpPr>
        <p:grpSpPr>
          <a:xfrm>
            <a:off x="1712265" y="1246018"/>
            <a:ext cx="1861741" cy="3814888"/>
            <a:chOff x="605525" y="1700808"/>
            <a:chExt cx="2465984" cy="496855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75A53C2-8487-4122-BCB8-6121738123BC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Jane Doe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E19818C-9A25-4398-8211-BA4A19782443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4968552"/>
              <a:chOff x="623732" y="1700808"/>
              <a:chExt cx="2447777" cy="48777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464B01C-1BEA-458F-895C-E2A811A7CADF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48777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BC468F2-40D9-4D3F-A51C-1434E0F0DBEE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rgbClr val="01C7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5045F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65F2125-C9F1-44C2-9C98-4B0E36F244CC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7811B06-A192-4A26-A30B-A8BDB2DAFEA0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all" spc="0" normalizeH="0" baseline="0" noProof="0" dirty="0">
                  <a:ln>
                    <a:noFill/>
                  </a:ln>
                  <a:solidFill>
                    <a:srgbClr val="2C3E50"/>
                  </a:solidFill>
                  <a:effectLst/>
                  <a:uLnTx/>
                  <a:uFillTx/>
                  <a:latin typeface="Calibri"/>
                </a:rPr>
                <a:t>SUMIT ANAND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F130C0A-6CA6-4AFA-A44B-E62BE528500B}"/>
                </a:ext>
              </a:extLst>
            </p:cNvPr>
            <p:cNvSpPr/>
            <p:nvPr/>
          </p:nvSpPr>
          <p:spPr>
            <a:xfrm>
              <a:off x="605525" y="4614661"/>
              <a:ext cx="2447776" cy="3948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i="1" cap="all" dirty="0">
                  <a:solidFill>
                    <a:srgbClr val="2C3E50"/>
                  </a:solidFill>
                  <a:latin typeface="Calibri"/>
                </a:rPr>
                <a:t>MBA</a:t>
              </a:r>
            </a:p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i="1" cap="all" dirty="0">
                  <a:solidFill>
                    <a:srgbClr val="2C3E50"/>
                  </a:solidFill>
                  <a:latin typeface="Calibri"/>
                </a:rPr>
                <a:t>ANALYTICS &amp; MARKETING</a:t>
              </a:r>
              <a:endParaRPr kumimoji="0" lang="en-US" sz="1200" b="1" i="1" u="none" strike="noStrike" kern="1200" cap="all" spc="0" normalizeH="0" baseline="0" noProof="0" dirty="0">
                <a:ln>
                  <a:noFill/>
                </a:ln>
                <a:solidFill>
                  <a:srgbClr val="2C3E50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31A44BA-C94D-47D5-B11C-5E3A348F792C}"/>
                </a:ext>
              </a:extLst>
            </p:cNvPr>
            <p:cNvSpPr/>
            <p:nvPr/>
          </p:nvSpPr>
          <p:spPr>
            <a:xfrm>
              <a:off x="615495" y="5202077"/>
              <a:ext cx="2447776" cy="3607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605C58"/>
                  </a:solidFill>
                  <a:effectLst/>
                  <a:uLnTx/>
                  <a:uFillTx/>
                  <a:latin typeface="Calibri"/>
                </a:rPr>
                <a:t>IIM Kashipur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DE74CE0-288D-48D1-80FF-B8ACC0336300}"/>
                </a:ext>
              </a:extLst>
            </p:cNvPr>
            <p:cNvCxnSpPr>
              <a:cxnSpLocks/>
            </p:cNvCxnSpPr>
            <p:nvPr/>
          </p:nvCxnSpPr>
          <p:spPr>
            <a:xfrm>
              <a:off x="623732" y="5853121"/>
              <a:ext cx="2447777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1CE1AC2-9098-4881-931A-6BC90E810D2D}"/>
              </a:ext>
            </a:extLst>
          </p:cNvPr>
          <p:cNvGrpSpPr/>
          <p:nvPr/>
        </p:nvGrpSpPr>
        <p:grpSpPr>
          <a:xfrm>
            <a:off x="3560260" y="1253725"/>
            <a:ext cx="2321093" cy="3814888"/>
            <a:chOff x="3505918" y="1158871"/>
            <a:chExt cx="2321093" cy="381488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776A6C6-9946-4DDF-BC22-441F76412F46}"/>
                </a:ext>
              </a:extLst>
            </p:cNvPr>
            <p:cNvGrpSpPr/>
            <p:nvPr/>
          </p:nvGrpSpPr>
          <p:grpSpPr>
            <a:xfrm>
              <a:off x="3674031" y="1158871"/>
              <a:ext cx="1983708" cy="3814888"/>
              <a:chOff x="585959" y="1700808"/>
              <a:chExt cx="2548610" cy="496855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6393F7D-5A4D-4AED-BB3A-D402B7E9E858}"/>
                  </a:ext>
                </a:extLst>
              </p:cNvPr>
              <p:cNvSpPr/>
              <p:nvPr/>
            </p:nvSpPr>
            <p:spPr>
              <a:xfrm>
                <a:off x="623732" y="3933056"/>
                <a:ext cx="2447777" cy="52322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rPr>
                  <a:t>Jane Doe</a:t>
                </a: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6D51D41E-89B2-43F6-B105-CAFEF2E1BD1B}"/>
                  </a:ext>
                </a:extLst>
              </p:cNvPr>
              <p:cNvGrpSpPr/>
              <p:nvPr/>
            </p:nvGrpSpPr>
            <p:grpSpPr>
              <a:xfrm>
                <a:off x="623732" y="1700808"/>
                <a:ext cx="2447777" cy="4968552"/>
                <a:chOff x="623732" y="1700808"/>
                <a:chExt cx="2447777" cy="487776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87785046-452C-423C-B27D-E78337426EE4}"/>
                    </a:ext>
                  </a:extLst>
                </p:cNvPr>
                <p:cNvSpPr/>
                <p:nvPr/>
              </p:nvSpPr>
              <p:spPr>
                <a:xfrm>
                  <a:off x="623732" y="1700808"/>
                  <a:ext cx="2447777" cy="48777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5DFAA868-8126-4FAB-9F22-3811023DC880}"/>
                    </a:ext>
                  </a:extLst>
                </p:cNvPr>
                <p:cNvSpPr/>
                <p:nvPr/>
              </p:nvSpPr>
              <p:spPr>
                <a:xfrm>
                  <a:off x="623732" y="1703090"/>
                  <a:ext cx="2447777" cy="1128794"/>
                </a:xfrm>
                <a:prstGeom prst="rect">
                  <a:avLst/>
                </a:prstGeom>
                <a:solidFill>
                  <a:srgbClr val="01C7D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</p:grp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F52972A-C3DD-44A8-9EFD-924F9974514C}"/>
                  </a:ext>
                </a:extLst>
              </p:cNvPr>
              <p:cNvSpPr/>
              <p:nvPr/>
            </p:nvSpPr>
            <p:spPr>
              <a:xfrm>
                <a:off x="983524" y="1988840"/>
                <a:ext cx="1728192" cy="1728192"/>
              </a:xfrm>
              <a:prstGeom prst="ellipse">
                <a:avLst/>
              </a:prstGeom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293D289-5E06-4F60-BF23-74ECB9F55913}"/>
                  </a:ext>
                </a:extLst>
              </p:cNvPr>
              <p:cNvSpPr/>
              <p:nvPr/>
            </p:nvSpPr>
            <p:spPr>
              <a:xfrm>
                <a:off x="623732" y="3807537"/>
                <a:ext cx="2447777" cy="523220"/>
              </a:xfrm>
              <a:prstGeom prst="rect">
                <a:avLst/>
              </a:prstGeom>
              <a:solidFill>
                <a:schemeClr val="tx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all" spc="0" normalizeH="0" baseline="0" noProof="0" dirty="0">
                    <a:ln>
                      <a:noFill/>
                    </a:ln>
                    <a:solidFill>
                      <a:srgbClr val="2C3E50"/>
                    </a:solidFill>
                    <a:effectLst/>
                    <a:uLnTx/>
                    <a:uFillTx/>
                    <a:latin typeface="Calibri"/>
                  </a:rPr>
                  <a:t>NISHANT TYAGI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8B9F6C6-6B25-4431-A0CB-D31E1B395C5E}"/>
                  </a:ext>
                </a:extLst>
              </p:cNvPr>
              <p:cNvSpPr/>
              <p:nvPr/>
            </p:nvSpPr>
            <p:spPr>
              <a:xfrm>
                <a:off x="585959" y="4698135"/>
                <a:ext cx="2548610" cy="1973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 defTabSz="914354">
                  <a:defRPr/>
                </a:pPr>
                <a:r>
                  <a:rPr lang="en-US" sz="1200" b="1" i="1" cap="all" dirty="0">
                    <a:solidFill>
                      <a:srgbClr val="2C3E50"/>
                    </a:solidFill>
                    <a:latin typeface="Calibri"/>
                  </a:rPr>
                  <a:t>MBA</a:t>
                </a:r>
              </a:p>
              <a:p>
                <a:pPr lvl="0" algn="ctr" defTabSz="914354">
                  <a:defRPr/>
                </a:pPr>
                <a:r>
                  <a:rPr lang="en-US" sz="1200" b="1" i="1" cap="all" dirty="0">
                    <a:solidFill>
                      <a:srgbClr val="2C3E50"/>
                    </a:solidFill>
                    <a:latin typeface="Calibri"/>
                  </a:rPr>
                  <a:t>ANALYTICS &amp; MARKETING</a:t>
                </a: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A295315-2300-4795-B5FA-7DBDEA86A9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732" y="5853121"/>
                <a:ext cx="2447777" cy="0"/>
              </a:xfrm>
              <a:prstGeom prst="line">
                <a:avLst/>
              </a:prstGeom>
              <a:ln>
                <a:solidFill>
                  <a:schemeClr val="tx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48F0B3D-30E8-4874-BF64-8EBD17073919}"/>
                </a:ext>
              </a:extLst>
            </p:cNvPr>
            <p:cNvSpPr/>
            <p:nvPr/>
          </p:nvSpPr>
          <p:spPr>
            <a:xfrm>
              <a:off x="3505918" y="3855174"/>
              <a:ext cx="232109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605C58"/>
                  </a:solidFill>
                  <a:effectLst/>
                  <a:uLnTx/>
                  <a:uFillTx/>
                  <a:latin typeface="Calibri"/>
                </a:rPr>
                <a:t>IIM Kashipur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2D8938A-3AB9-4668-B234-264D371A7447}"/>
              </a:ext>
            </a:extLst>
          </p:cNvPr>
          <p:cNvGrpSpPr/>
          <p:nvPr/>
        </p:nvGrpSpPr>
        <p:grpSpPr>
          <a:xfrm>
            <a:off x="5598612" y="1253725"/>
            <a:ext cx="2375576" cy="3814888"/>
            <a:chOff x="5520028" y="1165342"/>
            <a:chExt cx="2375576" cy="381488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4750AF0-8E15-4DD5-B0FC-0593E88E27FC}"/>
                </a:ext>
              </a:extLst>
            </p:cNvPr>
            <p:cNvGrpSpPr/>
            <p:nvPr/>
          </p:nvGrpSpPr>
          <p:grpSpPr>
            <a:xfrm>
              <a:off x="5758466" y="1165342"/>
              <a:ext cx="1905224" cy="3814888"/>
              <a:chOff x="623732" y="1700808"/>
              <a:chExt cx="2447777" cy="4968552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A8C692A-2D9D-4C12-BB64-2FE99BE9CD6B}"/>
                  </a:ext>
                </a:extLst>
              </p:cNvPr>
              <p:cNvSpPr/>
              <p:nvPr/>
            </p:nvSpPr>
            <p:spPr>
              <a:xfrm>
                <a:off x="623732" y="3933056"/>
                <a:ext cx="2447777" cy="52322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rPr>
                  <a:t>Jane Doe</a:t>
                </a: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49ABF6C1-A1A2-41F4-805E-EDD3063C3C45}"/>
                  </a:ext>
                </a:extLst>
              </p:cNvPr>
              <p:cNvGrpSpPr/>
              <p:nvPr/>
            </p:nvGrpSpPr>
            <p:grpSpPr>
              <a:xfrm>
                <a:off x="623732" y="1700808"/>
                <a:ext cx="2447777" cy="4968552"/>
                <a:chOff x="623732" y="1700808"/>
                <a:chExt cx="2447777" cy="487776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523827D2-F1C6-4E92-A16F-1F2FF90D38E4}"/>
                    </a:ext>
                  </a:extLst>
                </p:cNvPr>
                <p:cNvSpPr/>
                <p:nvPr/>
              </p:nvSpPr>
              <p:spPr>
                <a:xfrm>
                  <a:off x="623732" y="1700808"/>
                  <a:ext cx="2447777" cy="48777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6478AC87-341F-41EE-B95D-2F8425C320D2}"/>
                    </a:ext>
                  </a:extLst>
                </p:cNvPr>
                <p:cNvSpPr/>
                <p:nvPr/>
              </p:nvSpPr>
              <p:spPr>
                <a:xfrm>
                  <a:off x="623732" y="1703090"/>
                  <a:ext cx="2447777" cy="1128794"/>
                </a:xfrm>
                <a:prstGeom prst="rect">
                  <a:avLst/>
                </a:prstGeom>
                <a:solidFill>
                  <a:srgbClr val="01C7D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</p:grp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E37561A-7AD4-4B1B-A455-27F5EACE3F2C}"/>
                  </a:ext>
                </a:extLst>
              </p:cNvPr>
              <p:cNvSpPr/>
              <p:nvPr/>
            </p:nvSpPr>
            <p:spPr>
              <a:xfrm>
                <a:off x="983524" y="1988840"/>
                <a:ext cx="1728192" cy="1728192"/>
              </a:xfrm>
              <a:prstGeom prst="ellipse">
                <a:avLst/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D60A1C1-CB30-4184-AC5E-73E83C998882}"/>
                  </a:ext>
                </a:extLst>
              </p:cNvPr>
              <p:cNvSpPr/>
              <p:nvPr/>
            </p:nvSpPr>
            <p:spPr>
              <a:xfrm>
                <a:off x="623732" y="3807537"/>
                <a:ext cx="2447777" cy="523220"/>
              </a:xfrm>
              <a:prstGeom prst="rect">
                <a:avLst/>
              </a:prstGeom>
              <a:solidFill>
                <a:schemeClr val="tx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all" spc="0" normalizeH="0" baseline="0" noProof="0" dirty="0">
                    <a:ln>
                      <a:noFill/>
                    </a:ln>
                    <a:solidFill>
                      <a:srgbClr val="2C3E50"/>
                    </a:solidFill>
                    <a:effectLst/>
                    <a:uLnTx/>
                    <a:uFillTx/>
                    <a:latin typeface="Calibri"/>
                  </a:rPr>
                  <a:t>Saurav c.v.</a:t>
                </a:r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47B4249-31AE-4EE6-9828-709D366C60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732" y="5853121"/>
                <a:ext cx="2447777" cy="0"/>
              </a:xfrm>
              <a:prstGeom prst="line">
                <a:avLst/>
              </a:prstGeom>
              <a:ln>
                <a:solidFill>
                  <a:schemeClr val="tx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FDD7D1C-73AC-4341-A857-9ED8A14C71DA}"/>
                </a:ext>
              </a:extLst>
            </p:cNvPr>
            <p:cNvSpPr/>
            <p:nvPr/>
          </p:nvSpPr>
          <p:spPr>
            <a:xfrm>
              <a:off x="5520028" y="3345647"/>
              <a:ext cx="2358076" cy="2555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defTabSz="914354">
                <a:defRPr/>
              </a:pPr>
              <a:r>
                <a:rPr lang="en-US" sz="1200" b="1" i="1" cap="all" dirty="0">
                  <a:solidFill>
                    <a:srgbClr val="2C3E50"/>
                  </a:solidFill>
                  <a:latin typeface="Calibri"/>
                </a:rPr>
                <a:t>B t</a:t>
              </a:r>
              <a:r>
                <a:rPr lang="en-US" sz="1200" b="1" i="1" dirty="0">
                  <a:solidFill>
                    <a:srgbClr val="2C3E50"/>
                  </a:solidFill>
                  <a:latin typeface="Calibri"/>
                </a:rPr>
                <a:t>ech</a:t>
              </a:r>
              <a:endParaRPr lang="en-US" sz="1200" b="1" i="1" cap="all" dirty="0">
                <a:solidFill>
                  <a:srgbClr val="2C3E50"/>
                </a:solidFill>
                <a:latin typeface="Calibri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69F91FB-BD35-40A4-9A10-D2AB2311CE1E}"/>
                </a:ext>
              </a:extLst>
            </p:cNvPr>
            <p:cNvSpPr/>
            <p:nvPr/>
          </p:nvSpPr>
          <p:spPr>
            <a:xfrm>
              <a:off x="5537529" y="3862268"/>
              <a:ext cx="235807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605C58"/>
                  </a:solidFill>
                  <a:effectLst/>
                  <a:uLnTx/>
                  <a:uFillTx/>
                  <a:latin typeface="Calibri"/>
                </a:rPr>
                <a:t>SJB Institute of Technology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BD7BA27-59FA-4AB0-88BE-370F58BC3335}"/>
              </a:ext>
            </a:extLst>
          </p:cNvPr>
          <p:cNvGrpSpPr/>
          <p:nvPr/>
        </p:nvGrpSpPr>
        <p:grpSpPr>
          <a:xfrm>
            <a:off x="7728407" y="1246017"/>
            <a:ext cx="2358076" cy="3814889"/>
            <a:chOff x="7613369" y="1164442"/>
            <a:chExt cx="2358076" cy="3814889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ED44B22-BAA2-47B6-A847-A8A2D1886A6B}"/>
                </a:ext>
              </a:extLst>
            </p:cNvPr>
            <p:cNvGrpSpPr/>
            <p:nvPr/>
          </p:nvGrpSpPr>
          <p:grpSpPr>
            <a:xfrm>
              <a:off x="7789474" y="1164442"/>
              <a:ext cx="1905224" cy="3814889"/>
              <a:chOff x="623732" y="1700808"/>
              <a:chExt cx="2447777" cy="4968552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4AEF323-9F7E-42F6-9F19-595D8BA34E6F}"/>
                  </a:ext>
                </a:extLst>
              </p:cNvPr>
              <p:cNvSpPr/>
              <p:nvPr/>
            </p:nvSpPr>
            <p:spPr>
              <a:xfrm>
                <a:off x="623732" y="3933056"/>
                <a:ext cx="2447777" cy="52322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rPr>
                  <a:t>Jane Doe</a:t>
                </a: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E63B7A58-9CD1-45AD-B2F5-BA4A1D109298}"/>
                  </a:ext>
                </a:extLst>
              </p:cNvPr>
              <p:cNvGrpSpPr/>
              <p:nvPr/>
            </p:nvGrpSpPr>
            <p:grpSpPr>
              <a:xfrm>
                <a:off x="623732" y="1700808"/>
                <a:ext cx="2447777" cy="4968552"/>
                <a:chOff x="623732" y="1700808"/>
                <a:chExt cx="2447777" cy="487776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BF1E3C25-F730-428E-9D5F-8471D4903DD2}"/>
                    </a:ext>
                  </a:extLst>
                </p:cNvPr>
                <p:cNvSpPr/>
                <p:nvPr/>
              </p:nvSpPr>
              <p:spPr>
                <a:xfrm>
                  <a:off x="623732" y="1700808"/>
                  <a:ext cx="2447777" cy="48777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E21E5F91-06D3-40C5-A427-F62828A9A566}"/>
                    </a:ext>
                  </a:extLst>
                </p:cNvPr>
                <p:cNvSpPr/>
                <p:nvPr/>
              </p:nvSpPr>
              <p:spPr>
                <a:xfrm>
                  <a:off x="623732" y="1703090"/>
                  <a:ext cx="2447777" cy="1128794"/>
                </a:xfrm>
                <a:prstGeom prst="rect">
                  <a:avLst/>
                </a:prstGeom>
                <a:solidFill>
                  <a:srgbClr val="01C7D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</p:grp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CDCA3A1F-B4BF-4E63-B2C7-FF9ECEBF224E}"/>
                  </a:ext>
                </a:extLst>
              </p:cNvPr>
              <p:cNvSpPr/>
              <p:nvPr/>
            </p:nvSpPr>
            <p:spPr>
              <a:xfrm>
                <a:off x="983524" y="1988840"/>
                <a:ext cx="1728192" cy="1728192"/>
              </a:xfrm>
              <a:prstGeom prst="ellipse">
                <a:avLst/>
              </a:prstGeom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1668E99-3B8D-4583-9F17-F153E0BD0294}"/>
                  </a:ext>
                </a:extLst>
              </p:cNvPr>
              <p:cNvSpPr/>
              <p:nvPr/>
            </p:nvSpPr>
            <p:spPr>
              <a:xfrm>
                <a:off x="623732" y="3807537"/>
                <a:ext cx="2447777" cy="523220"/>
              </a:xfrm>
              <a:prstGeom prst="rect">
                <a:avLst/>
              </a:prstGeom>
              <a:solidFill>
                <a:schemeClr val="tx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all" spc="0" normalizeH="0" baseline="0" noProof="0" dirty="0">
                    <a:ln>
                      <a:noFill/>
                    </a:ln>
                    <a:solidFill>
                      <a:srgbClr val="2C3E50"/>
                    </a:solidFill>
                    <a:effectLst/>
                    <a:uLnTx/>
                    <a:uFillTx/>
                    <a:latin typeface="Calibri"/>
                  </a:rPr>
                  <a:t>MS Surya VARDHAN REDDY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24EAF81-BA99-479B-BEFC-474197FB6F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732" y="5853121"/>
                <a:ext cx="2447777" cy="0"/>
              </a:xfrm>
              <a:prstGeom prst="line">
                <a:avLst/>
              </a:prstGeom>
              <a:ln>
                <a:solidFill>
                  <a:schemeClr val="tx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36B9723-E12D-4E2E-88E4-7DB3E54FAC61}"/>
                </a:ext>
              </a:extLst>
            </p:cNvPr>
            <p:cNvSpPr/>
            <p:nvPr/>
          </p:nvSpPr>
          <p:spPr>
            <a:xfrm>
              <a:off x="7613369" y="3337559"/>
              <a:ext cx="2358076" cy="2555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defTabSz="914354">
                <a:defRPr/>
              </a:pPr>
              <a:r>
                <a:rPr lang="en-US" sz="1200" b="1" i="1" cap="all" dirty="0">
                  <a:solidFill>
                    <a:srgbClr val="2C3E50"/>
                  </a:solidFill>
                  <a:latin typeface="Calibri"/>
                </a:rPr>
                <a:t>B T</a:t>
              </a:r>
              <a:r>
                <a:rPr lang="en-US" sz="1200" b="1" i="1" dirty="0">
                  <a:solidFill>
                    <a:srgbClr val="2C3E50"/>
                  </a:solidFill>
                  <a:latin typeface="Calibri"/>
                </a:rPr>
                <a:t>ech</a:t>
              </a:r>
              <a:endParaRPr lang="en-US" sz="1200" b="1" i="1" cap="all" dirty="0">
                <a:solidFill>
                  <a:srgbClr val="2C3E50"/>
                </a:solidFill>
                <a:latin typeface="Calibri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FAC6E56-7D84-4910-B656-1C30608AB296}"/>
                </a:ext>
              </a:extLst>
            </p:cNvPr>
            <p:cNvSpPr/>
            <p:nvPr/>
          </p:nvSpPr>
          <p:spPr>
            <a:xfrm>
              <a:off x="7688787" y="3759606"/>
              <a:ext cx="215151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605C58"/>
                  </a:solidFill>
                  <a:effectLst/>
                  <a:uLnTx/>
                  <a:uFillTx/>
                  <a:latin typeface="Calibri"/>
                </a:rPr>
                <a:t>Sree Vidyanikethan Engineering College</a:t>
              </a: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480AB8A4-F6D9-448D-BDF6-EF412C0192F7}"/>
              </a:ext>
            </a:extLst>
          </p:cNvPr>
          <p:cNvSpPr/>
          <p:nvPr/>
        </p:nvSpPr>
        <p:spPr>
          <a:xfrm>
            <a:off x="147025" y="4618162"/>
            <a:ext cx="1487830" cy="348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5E5A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  <a:endParaRPr lang="en-IN" sz="1200" b="1" dirty="0">
              <a:solidFill>
                <a:srgbClr val="5E5A5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1" name="Picture 60" descr="Logo&#10;&#10;Description automatically generated">
            <a:extLst>
              <a:ext uri="{FF2B5EF4-FFF2-40B4-BE49-F238E27FC236}">
                <a16:creationId xmlns:a16="http://schemas.microsoft.com/office/drawing/2014/main" id="{ED295287-CC43-44DA-BD37-B4E1B88500E9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4735" y="222498"/>
            <a:ext cx="806246" cy="18691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416BB3E-6335-4BA7-9243-1D66E2CC93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318" y="6661924"/>
            <a:ext cx="2712955" cy="114310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9AD622C-0C06-486F-A282-1F44D0234B7D}"/>
              </a:ext>
            </a:extLst>
          </p:cNvPr>
          <p:cNvCxnSpPr>
            <a:cxnSpLocks/>
          </p:cNvCxnSpPr>
          <p:nvPr/>
        </p:nvCxnSpPr>
        <p:spPr>
          <a:xfrm>
            <a:off x="1565178" y="701336"/>
            <a:ext cx="0" cy="5418492"/>
          </a:xfrm>
          <a:prstGeom prst="line">
            <a:avLst/>
          </a:prstGeom>
          <a:ln>
            <a:solidFill>
              <a:srgbClr val="5E5A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8ED734C4-445F-4A19-A677-BC2ED631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56D31-4802-42DB-B4AF-F2F9B54AE2E2}" type="slidenum">
              <a:rPr lang="en-IN" smtClean="0"/>
              <a:t>2</a:t>
            </a:fld>
            <a:endParaRPr lang="en-IN"/>
          </a:p>
        </p:txBody>
      </p:sp>
      <p:sp>
        <p:nvSpPr>
          <p:cNvPr id="70" name="Star: 4 Points 69">
            <a:extLst>
              <a:ext uri="{FF2B5EF4-FFF2-40B4-BE49-F238E27FC236}">
                <a16:creationId xmlns:a16="http://schemas.microsoft.com/office/drawing/2014/main" id="{B2F3E07C-248E-4BE9-9344-1ECB3DB42C76}"/>
              </a:ext>
            </a:extLst>
          </p:cNvPr>
          <p:cNvSpPr/>
          <p:nvPr/>
        </p:nvSpPr>
        <p:spPr>
          <a:xfrm>
            <a:off x="27939" y="1375713"/>
            <a:ext cx="165994" cy="157892"/>
          </a:xfrm>
          <a:prstGeom prst="star4">
            <a:avLst>
              <a:gd name="adj" fmla="val 323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2B87616-BF4C-42E6-8AE6-6C29C7BB7E03}"/>
              </a:ext>
            </a:extLst>
          </p:cNvPr>
          <p:cNvGrpSpPr/>
          <p:nvPr/>
        </p:nvGrpSpPr>
        <p:grpSpPr>
          <a:xfrm>
            <a:off x="9797248" y="1250529"/>
            <a:ext cx="2358076" cy="3814889"/>
            <a:chOff x="9609655" y="1166030"/>
            <a:chExt cx="2358076" cy="3814889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D0ABA6D-68D3-4252-A9D4-5459C3D6537E}"/>
                </a:ext>
              </a:extLst>
            </p:cNvPr>
            <p:cNvGrpSpPr/>
            <p:nvPr/>
          </p:nvGrpSpPr>
          <p:grpSpPr>
            <a:xfrm>
              <a:off x="9800982" y="1166030"/>
              <a:ext cx="1905224" cy="3814889"/>
              <a:chOff x="623732" y="1700808"/>
              <a:chExt cx="2447777" cy="4968552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D50CEB3-26D5-4601-BC0B-A1838CFA8C20}"/>
                  </a:ext>
                </a:extLst>
              </p:cNvPr>
              <p:cNvSpPr/>
              <p:nvPr/>
            </p:nvSpPr>
            <p:spPr>
              <a:xfrm>
                <a:off x="623732" y="3933056"/>
                <a:ext cx="2447777" cy="52322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rPr>
                  <a:t>Jane Doe</a:t>
                </a:r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C1EA0052-6C95-4ABD-B334-5370292779B5}"/>
                  </a:ext>
                </a:extLst>
              </p:cNvPr>
              <p:cNvGrpSpPr/>
              <p:nvPr/>
            </p:nvGrpSpPr>
            <p:grpSpPr>
              <a:xfrm>
                <a:off x="623732" y="1700808"/>
                <a:ext cx="2447777" cy="4968552"/>
                <a:chOff x="623732" y="1700808"/>
                <a:chExt cx="2447777" cy="487776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0398EC1D-D835-4024-A3CE-5B8B58BD2E3F}"/>
                    </a:ext>
                  </a:extLst>
                </p:cNvPr>
                <p:cNvSpPr/>
                <p:nvPr/>
              </p:nvSpPr>
              <p:spPr>
                <a:xfrm>
                  <a:off x="623732" y="1700808"/>
                  <a:ext cx="2447777" cy="48777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295E0138-A82B-493E-B31E-8335DB370D65}"/>
                    </a:ext>
                  </a:extLst>
                </p:cNvPr>
                <p:cNvSpPr/>
                <p:nvPr/>
              </p:nvSpPr>
              <p:spPr>
                <a:xfrm>
                  <a:off x="623732" y="1703090"/>
                  <a:ext cx="2447777" cy="1128794"/>
                </a:xfrm>
                <a:prstGeom prst="rect">
                  <a:avLst/>
                </a:prstGeom>
                <a:solidFill>
                  <a:srgbClr val="01C7D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</p:grp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1D7274EF-FC8D-4BE3-8CEC-B970764E8A3B}"/>
                  </a:ext>
                </a:extLst>
              </p:cNvPr>
              <p:cNvSpPr/>
              <p:nvPr/>
            </p:nvSpPr>
            <p:spPr>
              <a:xfrm>
                <a:off x="983524" y="1988840"/>
                <a:ext cx="1728192" cy="1728192"/>
              </a:xfrm>
              <a:prstGeom prst="ellipse">
                <a:avLst/>
              </a:prstGeom>
              <a:blipFill dpi="0"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17A6ACF4-F73C-4A9F-A0E2-4FBFB18C3485}"/>
                  </a:ext>
                </a:extLst>
              </p:cNvPr>
              <p:cNvSpPr/>
              <p:nvPr/>
            </p:nvSpPr>
            <p:spPr>
              <a:xfrm>
                <a:off x="623732" y="3807537"/>
                <a:ext cx="2447777" cy="523220"/>
              </a:xfrm>
              <a:prstGeom prst="rect">
                <a:avLst/>
              </a:prstGeom>
              <a:solidFill>
                <a:schemeClr val="tx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all" spc="0" normalizeH="0" baseline="0" noProof="0" dirty="0">
                    <a:ln>
                      <a:noFill/>
                    </a:ln>
                    <a:solidFill>
                      <a:srgbClr val="2C3E50"/>
                    </a:solidFill>
                    <a:effectLst/>
                    <a:uLnTx/>
                    <a:uFillTx/>
                    <a:latin typeface="Calibri"/>
                  </a:rPr>
                  <a:t>Harinatha reddy gajulapalli</a:t>
                </a:r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8C2B2507-38EC-4207-A4A9-2A5D99C21E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732" y="5853121"/>
                <a:ext cx="2447777" cy="0"/>
              </a:xfrm>
              <a:prstGeom prst="line">
                <a:avLst/>
              </a:prstGeom>
              <a:ln>
                <a:solidFill>
                  <a:schemeClr val="tx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4159CF7-DDB7-4C32-BDD2-905B61C5AA3F}"/>
                </a:ext>
              </a:extLst>
            </p:cNvPr>
            <p:cNvSpPr/>
            <p:nvPr/>
          </p:nvSpPr>
          <p:spPr>
            <a:xfrm>
              <a:off x="9609655" y="3330117"/>
              <a:ext cx="2358076" cy="2555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defTabSz="914354">
                <a:defRPr/>
              </a:pPr>
              <a:r>
                <a:rPr lang="en-US" sz="1200" b="1" i="1" cap="all" dirty="0">
                  <a:solidFill>
                    <a:srgbClr val="2C3E50"/>
                  </a:solidFill>
                  <a:latin typeface="Calibri"/>
                </a:rPr>
                <a:t>B T</a:t>
              </a:r>
              <a:r>
                <a:rPr lang="en-US" sz="1200" b="1" i="1" dirty="0">
                  <a:solidFill>
                    <a:srgbClr val="2C3E50"/>
                  </a:solidFill>
                  <a:latin typeface="Calibri"/>
                </a:rPr>
                <a:t>ech</a:t>
              </a:r>
              <a:endParaRPr lang="en-US" sz="1200" b="1" i="1" cap="all" dirty="0">
                <a:solidFill>
                  <a:srgbClr val="2C3E50"/>
                </a:solidFill>
                <a:latin typeface="Calibri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18321AB-682D-4780-862E-39D98546C7CD}"/>
                </a:ext>
              </a:extLst>
            </p:cNvPr>
            <p:cNvSpPr/>
            <p:nvPr/>
          </p:nvSpPr>
          <p:spPr>
            <a:xfrm>
              <a:off x="9865397" y="3757468"/>
              <a:ext cx="190522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605C58"/>
                  </a:solidFill>
                  <a:effectLst/>
                  <a:uLnTx/>
                  <a:uFillTx/>
                  <a:latin typeface="Calibri"/>
                </a:rPr>
                <a:t>Sree Vidyanikethan Engineering College</a:t>
              </a: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01BB579B-B2AF-4EC6-8930-4FD2DD778B68}"/>
              </a:ext>
            </a:extLst>
          </p:cNvPr>
          <p:cNvSpPr txBox="1"/>
          <p:nvPr/>
        </p:nvSpPr>
        <p:spPr>
          <a:xfrm>
            <a:off x="1673796" y="4489025"/>
            <a:ext cx="192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Business Cipher Season </a:t>
            </a:r>
            <a:r>
              <a:rPr lang="en-US" sz="1200"/>
              <a:t>3 Finalist</a:t>
            </a:r>
            <a:endParaRPr lang="en-IN" sz="12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9B074D2-61D4-45B4-B4A8-EB67755E6A83}"/>
              </a:ext>
            </a:extLst>
          </p:cNvPr>
          <p:cNvSpPr txBox="1"/>
          <p:nvPr/>
        </p:nvSpPr>
        <p:spPr>
          <a:xfrm>
            <a:off x="3768843" y="4509558"/>
            <a:ext cx="192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Business Cipher Season 3 Finalist</a:t>
            </a:r>
            <a:endParaRPr lang="en-IN" sz="12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BE4EF07-C9B2-4DF6-A39F-B2BEAB894660}"/>
              </a:ext>
            </a:extLst>
          </p:cNvPr>
          <p:cNvSpPr txBox="1"/>
          <p:nvPr/>
        </p:nvSpPr>
        <p:spPr>
          <a:xfrm>
            <a:off x="5822045" y="4501466"/>
            <a:ext cx="192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NeuralHack Season 4 (Python Track) Finalist</a:t>
            </a:r>
            <a:endParaRPr lang="en-IN" sz="12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AE1FE9B-EE72-4AFF-9C6E-7DA73C80FE1D}"/>
              </a:ext>
            </a:extLst>
          </p:cNvPr>
          <p:cNvSpPr txBox="1"/>
          <p:nvPr/>
        </p:nvSpPr>
        <p:spPr>
          <a:xfrm>
            <a:off x="7884804" y="4495971"/>
            <a:ext cx="192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NeuralHack Season 4 (Python Track) Finalist</a:t>
            </a:r>
            <a:endParaRPr lang="en-IN" sz="12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23AB1F6-7C0C-47C9-A7DB-4967F952BB42}"/>
              </a:ext>
            </a:extLst>
          </p:cNvPr>
          <p:cNvSpPr txBox="1"/>
          <p:nvPr/>
        </p:nvSpPr>
        <p:spPr>
          <a:xfrm>
            <a:off x="10001075" y="4489025"/>
            <a:ext cx="192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NeuralHack Season 4 (Python Track) Finalist</a:t>
            </a:r>
            <a:endParaRPr lang="en-IN" sz="12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2E88707-4EED-43EA-8B73-788C2AE53055}"/>
              </a:ext>
            </a:extLst>
          </p:cNvPr>
          <p:cNvSpPr txBox="1"/>
          <p:nvPr/>
        </p:nvSpPr>
        <p:spPr>
          <a:xfrm>
            <a:off x="1673796" y="591749"/>
            <a:ext cx="5938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Introduction</a:t>
            </a:r>
            <a:endParaRPr lang="en-IN" sz="1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5CCE61-4CA2-460B-80E3-B1EF6913F0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936" y="75565"/>
            <a:ext cx="899238" cy="1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214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99">
            <a:extLst>
              <a:ext uri="{FF2B5EF4-FFF2-40B4-BE49-F238E27FC236}">
                <a16:creationId xmlns:a16="http://schemas.microsoft.com/office/drawing/2014/main" id="{EE457BFA-1512-40C7-84B3-E8C2E6553BDF}"/>
              </a:ext>
            </a:extLst>
          </p:cNvPr>
          <p:cNvGrpSpPr/>
          <p:nvPr/>
        </p:nvGrpSpPr>
        <p:grpSpPr>
          <a:xfrm>
            <a:off x="1736582" y="730635"/>
            <a:ext cx="3375641" cy="2295101"/>
            <a:chOff x="1818576" y="699011"/>
            <a:chExt cx="3934573" cy="2605258"/>
          </a:xfrm>
        </p:grpSpPr>
        <p:graphicFrame>
          <p:nvGraphicFramePr>
            <p:cNvPr id="64" name="Diagram 63">
              <a:extLst>
                <a:ext uri="{FF2B5EF4-FFF2-40B4-BE49-F238E27FC236}">
                  <a16:creationId xmlns:a16="http://schemas.microsoft.com/office/drawing/2014/main" id="{705DF01D-B69A-4915-B1D9-0C552EF140D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592481243"/>
                </p:ext>
              </p:extLst>
            </p:nvPr>
          </p:nvGraphicFramePr>
          <p:xfrm>
            <a:off x="1818576" y="699011"/>
            <a:ext cx="3843710" cy="260525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3AC34C0-120C-48CF-8DF9-43C73F5B1F2C}"/>
                </a:ext>
              </a:extLst>
            </p:cNvPr>
            <p:cNvSpPr/>
            <p:nvPr/>
          </p:nvSpPr>
          <p:spPr>
            <a:xfrm>
              <a:off x="4441235" y="2037606"/>
              <a:ext cx="1311914" cy="709186"/>
            </a:xfrm>
            <a:prstGeom prst="rect">
              <a:avLst/>
            </a:prstGeom>
            <a:noFill/>
            <a:ln w="28575">
              <a:solidFill>
                <a:srgbClr val="605C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A3C4AAEF-853D-400A-A065-F760C0F508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210" y="6418063"/>
            <a:ext cx="10615580" cy="2438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19846C-CE00-461C-8344-53F28949CFFC}"/>
              </a:ext>
            </a:extLst>
          </p:cNvPr>
          <p:cNvSpPr/>
          <p:nvPr/>
        </p:nvSpPr>
        <p:spPr>
          <a:xfrm>
            <a:off x="0" y="1961871"/>
            <a:ext cx="1565178" cy="348712"/>
          </a:xfrm>
          <a:prstGeom prst="rect">
            <a:avLst/>
          </a:prstGeom>
          <a:solidFill>
            <a:srgbClr val="01C7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216AE1-CDC9-430E-8E6B-32779618DED2}"/>
              </a:ext>
            </a:extLst>
          </p:cNvPr>
          <p:cNvSpPr/>
          <p:nvPr/>
        </p:nvSpPr>
        <p:spPr>
          <a:xfrm>
            <a:off x="147024" y="1280419"/>
            <a:ext cx="1565178" cy="348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74706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lang="en-IN" sz="1200" b="1" dirty="0">
              <a:solidFill>
                <a:srgbClr val="74706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EB16C8-1AAD-47AF-856A-310CB17255E3}"/>
              </a:ext>
            </a:extLst>
          </p:cNvPr>
          <p:cNvSpPr/>
          <p:nvPr/>
        </p:nvSpPr>
        <p:spPr>
          <a:xfrm>
            <a:off x="147034" y="1966862"/>
            <a:ext cx="1487820" cy="348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 Statement</a:t>
            </a:r>
            <a:endParaRPr lang="en-IN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FFA2A3-5CC7-45C1-B2FA-1241B4D141B1}"/>
              </a:ext>
            </a:extLst>
          </p:cNvPr>
          <p:cNvSpPr/>
          <p:nvPr/>
        </p:nvSpPr>
        <p:spPr>
          <a:xfrm>
            <a:off x="147025" y="2629687"/>
            <a:ext cx="1487830" cy="348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5E5A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Functional View</a:t>
            </a:r>
            <a:endParaRPr lang="en-IN" sz="1200" b="1" dirty="0">
              <a:solidFill>
                <a:srgbClr val="5E5A5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AAEC39-241A-448A-A8A7-1AEC53EC955F}"/>
              </a:ext>
            </a:extLst>
          </p:cNvPr>
          <p:cNvSpPr/>
          <p:nvPr/>
        </p:nvSpPr>
        <p:spPr>
          <a:xfrm>
            <a:off x="147025" y="3292512"/>
            <a:ext cx="1487830" cy="348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5E5A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 Details</a:t>
            </a:r>
            <a:endParaRPr lang="en-IN" sz="1200" b="1" dirty="0">
              <a:solidFill>
                <a:srgbClr val="5E5A5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662CE4-878A-4549-AE66-2BE8CA1775C0}"/>
              </a:ext>
            </a:extLst>
          </p:cNvPr>
          <p:cNvSpPr/>
          <p:nvPr/>
        </p:nvSpPr>
        <p:spPr>
          <a:xfrm>
            <a:off x="147025" y="3955337"/>
            <a:ext cx="1487830" cy="348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5E5A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Application</a:t>
            </a:r>
            <a:endParaRPr lang="en-IN" sz="1200" b="1" dirty="0">
              <a:solidFill>
                <a:srgbClr val="5E5A5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0A0EE2-6D0A-44BC-BC7C-71056F2F9A01}"/>
              </a:ext>
            </a:extLst>
          </p:cNvPr>
          <p:cNvSpPr/>
          <p:nvPr/>
        </p:nvSpPr>
        <p:spPr>
          <a:xfrm>
            <a:off x="10466773" y="389827"/>
            <a:ext cx="1434623" cy="594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80AB8A4-F6D9-448D-BDF6-EF412C0192F7}"/>
              </a:ext>
            </a:extLst>
          </p:cNvPr>
          <p:cNvSpPr/>
          <p:nvPr/>
        </p:nvSpPr>
        <p:spPr>
          <a:xfrm>
            <a:off x="147025" y="4618162"/>
            <a:ext cx="1487830" cy="348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5E5A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  <a:endParaRPr lang="en-IN" sz="1200" b="1" dirty="0">
              <a:solidFill>
                <a:srgbClr val="5E5A5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1" name="Picture 60" descr="Logo&#10;&#10;Description automatically generated">
            <a:extLst>
              <a:ext uri="{FF2B5EF4-FFF2-40B4-BE49-F238E27FC236}">
                <a16:creationId xmlns:a16="http://schemas.microsoft.com/office/drawing/2014/main" id="{ED295287-CC43-44DA-BD37-B4E1B88500E9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4735" y="222498"/>
            <a:ext cx="806246" cy="18691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416BB3E-6335-4BA7-9243-1D66E2CC93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7318" y="6661924"/>
            <a:ext cx="2712955" cy="114310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9AD622C-0C06-486F-A282-1F44D0234B7D}"/>
              </a:ext>
            </a:extLst>
          </p:cNvPr>
          <p:cNvCxnSpPr>
            <a:cxnSpLocks/>
          </p:cNvCxnSpPr>
          <p:nvPr/>
        </p:nvCxnSpPr>
        <p:spPr>
          <a:xfrm>
            <a:off x="1565178" y="701336"/>
            <a:ext cx="0" cy="5578243"/>
          </a:xfrm>
          <a:prstGeom prst="line">
            <a:avLst/>
          </a:prstGeom>
          <a:ln>
            <a:solidFill>
              <a:srgbClr val="5E5A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8ED734C4-445F-4A19-A677-BC2ED631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56D31-4802-42DB-B4AF-F2F9B54AE2E2}" type="slidenum">
              <a:rPr lang="en-IN" smtClean="0"/>
              <a:t>3</a:t>
            </a:fld>
            <a:endParaRPr lang="en-IN"/>
          </a:p>
        </p:txBody>
      </p:sp>
      <p:sp>
        <p:nvSpPr>
          <p:cNvPr id="70" name="Star: 4 Points 69">
            <a:extLst>
              <a:ext uri="{FF2B5EF4-FFF2-40B4-BE49-F238E27FC236}">
                <a16:creationId xmlns:a16="http://schemas.microsoft.com/office/drawing/2014/main" id="{B2F3E07C-248E-4BE9-9344-1ECB3DB42C76}"/>
              </a:ext>
            </a:extLst>
          </p:cNvPr>
          <p:cNvSpPr/>
          <p:nvPr/>
        </p:nvSpPr>
        <p:spPr>
          <a:xfrm>
            <a:off x="22134" y="2050463"/>
            <a:ext cx="165994" cy="157892"/>
          </a:xfrm>
          <a:prstGeom prst="star4">
            <a:avLst>
              <a:gd name="adj" fmla="val 323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433A4C2-BEC0-403E-B5A1-1C1048EEFBA4}"/>
              </a:ext>
            </a:extLst>
          </p:cNvPr>
          <p:cNvSpPr txBox="1"/>
          <p:nvPr/>
        </p:nvSpPr>
        <p:spPr>
          <a:xfrm>
            <a:off x="1670417" y="920949"/>
            <a:ext cx="65166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Healthcare Claims Processing – Claims Intake Anomaly Detection (Related to Benefit Configuration)</a:t>
            </a:r>
            <a:endParaRPr lang="en-IN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5B1E6F-C4AA-47B8-A79B-D3E23B849D78}"/>
              </a:ext>
            </a:extLst>
          </p:cNvPr>
          <p:cNvSpPr txBox="1"/>
          <p:nvPr/>
        </p:nvSpPr>
        <p:spPr>
          <a:xfrm>
            <a:off x="1673796" y="591749"/>
            <a:ext cx="5938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5E5A56"/>
                </a:solidFill>
              </a:rPr>
              <a:t>Problem Statement</a:t>
            </a:r>
            <a:endParaRPr lang="en-IN" sz="1600" b="1" dirty="0">
              <a:solidFill>
                <a:srgbClr val="5E5A56"/>
              </a:solidFill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B92024B-C571-443A-8552-4BBF5079F556}"/>
              </a:ext>
            </a:extLst>
          </p:cNvPr>
          <p:cNvCxnSpPr>
            <a:cxnSpLocks/>
          </p:cNvCxnSpPr>
          <p:nvPr/>
        </p:nvCxnSpPr>
        <p:spPr>
          <a:xfrm flipV="1">
            <a:off x="4522368" y="2504063"/>
            <a:ext cx="0" cy="247721"/>
          </a:xfrm>
          <a:prstGeom prst="straightConnector1">
            <a:avLst/>
          </a:prstGeom>
          <a:ln>
            <a:solidFill>
              <a:srgbClr val="605C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0FCE6E47-91A1-4232-8FA3-324C0AB13376}"/>
              </a:ext>
            </a:extLst>
          </p:cNvPr>
          <p:cNvSpPr txBox="1"/>
          <p:nvPr/>
        </p:nvSpPr>
        <p:spPr>
          <a:xfrm>
            <a:off x="4021311" y="2668634"/>
            <a:ext cx="1096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4706D"/>
                </a:solidFill>
              </a:rPr>
              <a:t>Our focus</a:t>
            </a:r>
            <a:endParaRPr lang="en-IN" sz="1200" b="1" dirty="0">
              <a:solidFill>
                <a:srgbClr val="74706D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2D7C305-A68A-48F8-B820-719469BCEBFD}"/>
              </a:ext>
            </a:extLst>
          </p:cNvPr>
          <p:cNvGrpSpPr/>
          <p:nvPr/>
        </p:nvGrpSpPr>
        <p:grpSpPr>
          <a:xfrm>
            <a:off x="4625474" y="1174826"/>
            <a:ext cx="3507310" cy="1730025"/>
            <a:chOff x="4662044" y="1226914"/>
            <a:chExt cx="3507310" cy="1730025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B46DCAA-3A93-4052-A80C-C9174FF27DB0}"/>
                </a:ext>
              </a:extLst>
            </p:cNvPr>
            <p:cNvSpPr txBox="1"/>
            <p:nvPr/>
          </p:nvSpPr>
          <p:spPr>
            <a:xfrm>
              <a:off x="5016755" y="1226914"/>
              <a:ext cx="20193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Who is a Payer?</a:t>
              </a:r>
              <a:endParaRPr lang="en-IN" sz="14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4B6C656-B8CC-4655-BD13-21E762661B4B}"/>
                </a:ext>
              </a:extLst>
            </p:cNvPr>
            <p:cNvSpPr txBox="1"/>
            <p:nvPr/>
          </p:nvSpPr>
          <p:spPr>
            <a:xfrm>
              <a:off x="5837171" y="1552059"/>
              <a:ext cx="20876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/>
                <a:t>Company that Pays for an administered medical service. </a:t>
              </a:r>
              <a:endParaRPr lang="en-IN" sz="12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DFF6D7E-C81C-4A4A-AEDB-3D127C9ED442}"/>
                </a:ext>
              </a:extLst>
            </p:cNvPr>
            <p:cNvSpPr txBox="1"/>
            <p:nvPr/>
          </p:nvSpPr>
          <p:spPr>
            <a:xfrm>
              <a:off x="5825630" y="1993365"/>
              <a:ext cx="2278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/>
                <a:t>Processing of patient eligibility, enrollment, claims, and payment. </a:t>
              </a:r>
              <a:endParaRPr lang="en-IN" sz="1200" dirty="0"/>
            </a:p>
          </p:txBody>
        </p:sp>
        <p:pic>
          <p:nvPicPr>
            <p:cNvPr id="86" name="Graphic 85" descr="Dollar">
              <a:extLst>
                <a:ext uri="{FF2B5EF4-FFF2-40B4-BE49-F238E27FC236}">
                  <a16:creationId xmlns:a16="http://schemas.microsoft.com/office/drawing/2014/main" id="{C6DCB7A5-8183-42BD-BC66-6F7574A24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77663" y="1601433"/>
              <a:ext cx="359509" cy="359509"/>
            </a:xfrm>
            <a:prstGeom prst="rect">
              <a:avLst/>
            </a:prstGeom>
          </p:spPr>
        </p:pic>
        <p:pic>
          <p:nvPicPr>
            <p:cNvPr id="88" name="Graphic 87" descr="Clipboard Checked">
              <a:extLst>
                <a:ext uri="{FF2B5EF4-FFF2-40B4-BE49-F238E27FC236}">
                  <a16:creationId xmlns:a16="http://schemas.microsoft.com/office/drawing/2014/main" id="{56F3AC7A-4155-4DC9-91F0-59D7F6B07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82210" y="2038152"/>
              <a:ext cx="354962" cy="354962"/>
            </a:xfrm>
            <a:prstGeom prst="rect">
              <a:avLst/>
            </a:prstGeom>
          </p:spPr>
        </p:pic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272A23E-AE85-41FC-8369-4FB7B42BD60D}"/>
                </a:ext>
              </a:extLst>
            </p:cNvPr>
            <p:cNvSpPr/>
            <p:nvPr/>
          </p:nvSpPr>
          <p:spPr>
            <a:xfrm>
              <a:off x="4662044" y="2433719"/>
              <a:ext cx="2019299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b="1" cap="none" spc="0" dirty="0">
                  <a:ln w="0"/>
                  <a:solidFill>
                    <a:srgbClr val="01C7D3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90</a:t>
              </a:r>
            </a:p>
            <a:p>
              <a:pPr algn="ctr"/>
              <a:r>
                <a:rPr lang="en-US" sz="1400" b="1" cap="none" spc="0" dirty="0">
                  <a:ln w="0"/>
                  <a:solidFill>
                    <a:srgbClr val="01C7D3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MM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9DFC577-2D91-4CC0-8F55-41D728069779}"/>
                </a:ext>
              </a:extLst>
            </p:cNvPr>
            <p:cNvSpPr/>
            <p:nvPr/>
          </p:nvSpPr>
          <p:spPr>
            <a:xfrm>
              <a:off x="5377066" y="2489425"/>
              <a:ext cx="261610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200" b="1" cap="none" spc="0" dirty="0">
                  <a:ln w="0"/>
                  <a:solidFill>
                    <a:srgbClr val="01C7D3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~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1833C78-8F24-49D9-BF30-87074C9014C3}"/>
                </a:ext>
              </a:extLst>
            </p:cNvPr>
            <p:cNvSpPr txBox="1"/>
            <p:nvPr/>
          </p:nvSpPr>
          <p:spPr>
            <a:xfrm>
              <a:off x="5819446" y="2481385"/>
              <a:ext cx="23499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/>
                <a:t>Centers for Medicare &amp; Medicaid Services (CMS) is the largest payer.</a:t>
              </a:r>
              <a:endParaRPr lang="en-IN" sz="1200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218A025-0AD2-4122-9B09-96396BFB6C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90428" y="1172262"/>
            <a:ext cx="3515670" cy="2295101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79472C81-C5FD-45AD-8165-EC1A1BF85D38}"/>
              </a:ext>
            </a:extLst>
          </p:cNvPr>
          <p:cNvGrpSpPr/>
          <p:nvPr/>
        </p:nvGrpSpPr>
        <p:grpSpPr>
          <a:xfrm>
            <a:off x="5689851" y="3239871"/>
            <a:ext cx="2316807" cy="1337027"/>
            <a:chOff x="6964694" y="3292512"/>
            <a:chExt cx="2316807" cy="1337027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718850F8-0D93-4A74-98D4-D285F27566E1}"/>
                </a:ext>
              </a:extLst>
            </p:cNvPr>
            <p:cNvCxnSpPr>
              <a:cxnSpLocks/>
            </p:cNvCxnSpPr>
            <p:nvPr/>
          </p:nvCxnSpPr>
          <p:spPr>
            <a:xfrm>
              <a:off x="6964694" y="4167254"/>
              <a:ext cx="1080727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BD4081E0-6B1D-4905-84F0-498297AEB9BC}"/>
                </a:ext>
              </a:extLst>
            </p:cNvPr>
            <p:cNvGrpSpPr/>
            <p:nvPr/>
          </p:nvGrpSpPr>
          <p:grpSpPr>
            <a:xfrm rot="2668429">
              <a:off x="8367101" y="3741772"/>
              <a:ext cx="914400" cy="887767"/>
              <a:chOff x="8424909" y="5033639"/>
              <a:chExt cx="914400" cy="887767"/>
            </a:xfrm>
          </p:grpSpPr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AAB44535-EBC1-4004-9803-3D3FA80A4552}"/>
                  </a:ext>
                </a:extLst>
              </p:cNvPr>
              <p:cNvSpPr/>
              <p:nvPr/>
            </p:nvSpPr>
            <p:spPr>
              <a:xfrm>
                <a:off x="8604073" y="5260747"/>
                <a:ext cx="506283" cy="536371"/>
              </a:xfrm>
              <a:custGeom>
                <a:avLst/>
                <a:gdLst>
                  <a:gd name="connsiteX0" fmla="*/ 0 w 506283"/>
                  <a:gd name="connsiteY0" fmla="*/ 464993 h 536371"/>
                  <a:gd name="connsiteX1" fmla="*/ 204186 w 506283"/>
                  <a:gd name="connsiteY1" fmla="*/ 536015 h 536371"/>
                  <a:gd name="connsiteX2" fmla="*/ 213064 w 506283"/>
                  <a:gd name="connsiteY2" fmla="*/ 438360 h 536371"/>
                  <a:gd name="connsiteX3" fmla="*/ 213064 w 506283"/>
                  <a:gd name="connsiteY3" fmla="*/ 376217 h 536371"/>
                  <a:gd name="connsiteX4" fmla="*/ 106532 w 506283"/>
                  <a:gd name="connsiteY4" fmla="*/ 376217 h 536371"/>
                  <a:gd name="connsiteX5" fmla="*/ 79899 w 506283"/>
                  <a:gd name="connsiteY5" fmla="*/ 447238 h 536371"/>
                  <a:gd name="connsiteX6" fmla="*/ 213064 w 506283"/>
                  <a:gd name="connsiteY6" fmla="*/ 527137 h 536371"/>
                  <a:gd name="connsiteX7" fmla="*/ 257452 w 506283"/>
                  <a:gd name="connsiteY7" fmla="*/ 420605 h 536371"/>
                  <a:gd name="connsiteX8" fmla="*/ 230819 w 506283"/>
                  <a:gd name="connsiteY8" fmla="*/ 331828 h 536371"/>
                  <a:gd name="connsiteX9" fmla="*/ 204186 w 506283"/>
                  <a:gd name="connsiteY9" fmla="*/ 278562 h 536371"/>
                  <a:gd name="connsiteX10" fmla="*/ 221941 w 506283"/>
                  <a:gd name="connsiteY10" fmla="*/ 180908 h 536371"/>
                  <a:gd name="connsiteX11" fmla="*/ 292963 w 506283"/>
                  <a:gd name="connsiteY11" fmla="*/ 172030 h 536371"/>
                  <a:gd name="connsiteX12" fmla="*/ 399495 w 506283"/>
                  <a:gd name="connsiteY12" fmla="*/ 243052 h 536371"/>
                  <a:gd name="connsiteX13" fmla="*/ 381739 w 506283"/>
                  <a:gd name="connsiteY13" fmla="*/ 314073 h 536371"/>
                  <a:gd name="connsiteX14" fmla="*/ 248574 w 506283"/>
                  <a:gd name="connsiteY14" fmla="*/ 358461 h 536371"/>
                  <a:gd name="connsiteX15" fmla="*/ 186431 w 506283"/>
                  <a:gd name="connsiteY15" fmla="*/ 322951 h 536371"/>
                  <a:gd name="connsiteX16" fmla="*/ 275207 w 506283"/>
                  <a:gd name="connsiteY16" fmla="*/ 225296 h 536371"/>
                  <a:gd name="connsiteX17" fmla="*/ 355106 w 506283"/>
                  <a:gd name="connsiteY17" fmla="*/ 225296 h 536371"/>
                  <a:gd name="connsiteX18" fmla="*/ 417250 w 506283"/>
                  <a:gd name="connsiteY18" fmla="*/ 207541 h 536371"/>
                  <a:gd name="connsiteX19" fmla="*/ 452761 w 506283"/>
                  <a:gd name="connsiteY19" fmla="*/ 145397 h 536371"/>
                  <a:gd name="connsiteX20" fmla="*/ 417250 w 506283"/>
                  <a:gd name="connsiteY20" fmla="*/ 12232 h 536371"/>
                  <a:gd name="connsiteX21" fmla="*/ 337351 w 506283"/>
                  <a:gd name="connsiteY21" fmla="*/ 83254 h 536371"/>
                  <a:gd name="connsiteX22" fmla="*/ 435005 w 506283"/>
                  <a:gd name="connsiteY22" fmla="*/ 216419 h 536371"/>
                  <a:gd name="connsiteX23" fmla="*/ 470516 w 506283"/>
                  <a:gd name="connsiteY23" fmla="*/ 216419 h 536371"/>
                  <a:gd name="connsiteX24" fmla="*/ 488271 w 506283"/>
                  <a:gd name="connsiteY24" fmla="*/ 163153 h 536371"/>
                  <a:gd name="connsiteX25" fmla="*/ 506027 w 506283"/>
                  <a:gd name="connsiteY25" fmla="*/ 21110 h 536371"/>
                  <a:gd name="connsiteX26" fmla="*/ 497149 w 506283"/>
                  <a:gd name="connsiteY26" fmla="*/ 3355 h 536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06283" h="536371">
                    <a:moveTo>
                      <a:pt x="0" y="464993"/>
                    </a:moveTo>
                    <a:cubicBezTo>
                      <a:pt x="84337" y="502723"/>
                      <a:pt x="168675" y="540454"/>
                      <a:pt x="204186" y="536015"/>
                    </a:cubicBezTo>
                    <a:cubicBezTo>
                      <a:pt x="239697" y="531576"/>
                      <a:pt x="211584" y="464993"/>
                      <a:pt x="213064" y="438360"/>
                    </a:cubicBezTo>
                    <a:cubicBezTo>
                      <a:pt x="214544" y="411727"/>
                      <a:pt x="230819" y="386574"/>
                      <a:pt x="213064" y="376217"/>
                    </a:cubicBezTo>
                    <a:cubicBezTo>
                      <a:pt x="195309" y="365860"/>
                      <a:pt x="128726" y="364380"/>
                      <a:pt x="106532" y="376217"/>
                    </a:cubicBezTo>
                    <a:cubicBezTo>
                      <a:pt x="84338" y="388054"/>
                      <a:pt x="62144" y="422085"/>
                      <a:pt x="79899" y="447238"/>
                    </a:cubicBezTo>
                    <a:cubicBezTo>
                      <a:pt x="97654" y="472391"/>
                      <a:pt x="183472" y="531576"/>
                      <a:pt x="213064" y="527137"/>
                    </a:cubicBezTo>
                    <a:cubicBezTo>
                      <a:pt x="242656" y="522698"/>
                      <a:pt x="254493" y="453156"/>
                      <a:pt x="257452" y="420605"/>
                    </a:cubicBezTo>
                    <a:cubicBezTo>
                      <a:pt x="260411" y="388054"/>
                      <a:pt x="239697" y="355502"/>
                      <a:pt x="230819" y="331828"/>
                    </a:cubicBezTo>
                    <a:cubicBezTo>
                      <a:pt x="221941" y="308154"/>
                      <a:pt x="205666" y="303715"/>
                      <a:pt x="204186" y="278562"/>
                    </a:cubicBezTo>
                    <a:cubicBezTo>
                      <a:pt x="202706" y="253409"/>
                      <a:pt x="207145" y="198663"/>
                      <a:pt x="221941" y="180908"/>
                    </a:cubicBezTo>
                    <a:cubicBezTo>
                      <a:pt x="236737" y="163153"/>
                      <a:pt x="263371" y="161673"/>
                      <a:pt x="292963" y="172030"/>
                    </a:cubicBezTo>
                    <a:cubicBezTo>
                      <a:pt x="322555" y="182387"/>
                      <a:pt x="384699" y="219378"/>
                      <a:pt x="399495" y="243052"/>
                    </a:cubicBezTo>
                    <a:cubicBezTo>
                      <a:pt x="414291" y="266726"/>
                      <a:pt x="406893" y="294838"/>
                      <a:pt x="381739" y="314073"/>
                    </a:cubicBezTo>
                    <a:cubicBezTo>
                      <a:pt x="356585" y="333308"/>
                      <a:pt x="281125" y="356981"/>
                      <a:pt x="248574" y="358461"/>
                    </a:cubicBezTo>
                    <a:cubicBezTo>
                      <a:pt x="216023" y="359941"/>
                      <a:pt x="181992" y="345145"/>
                      <a:pt x="186431" y="322951"/>
                    </a:cubicBezTo>
                    <a:cubicBezTo>
                      <a:pt x="190870" y="300757"/>
                      <a:pt x="247095" y="241572"/>
                      <a:pt x="275207" y="225296"/>
                    </a:cubicBezTo>
                    <a:cubicBezTo>
                      <a:pt x="303319" y="209020"/>
                      <a:pt x="331432" y="228255"/>
                      <a:pt x="355106" y="225296"/>
                    </a:cubicBezTo>
                    <a:cubicBezTo>
                      <a:pt x="378780" y="222337"/>
                      <a:pt x="400974" y="220857"/>
                      <a:pt x="417250" y="207541"/>
                    </a:cubicBezTo>
                    <a:cubicBezTo>
                      <a:pt x="433526" y="194225"/>
                      <a:pt x="452761" y="177948"/>
                      <a:pt x="452761" y="145397"/>
                    </a:cubicBezTo>
                    <a:cubicBezTo>
                      <a:pt x="452761" y="112846"/>
                      <a:pt x="436485" y="22589"/>
                      <a:pt x="417250" y="12232"/>
                    </a:cubicBezTo>
                    <a:cubicBezTo>
                      <a:pt x="398015" y="1875"/>
                      <a:pt x="334392" y="49223"/>
                      <a:pt x="337351" y="83254"/>
                    </a:cubicBezTo>
                    <a:cubicBezTo>
                      <a:pt x="340310" y="117285"/>
                      <a:pt x="412811" y="194225"/>
                      <a:pt x="435005" y="216419"/>
                    </a:cubicBezTo>
                    <a:cubicBezTo>
                      <a:pt x="457199" y="238613"/>
                      <a:pt x="461638" y="225297"/>
                      <a:pt x="470516" y="216419"/>
                    </a:cubicBezTo>
                    <a:cubicBezTo>
                      <a:pt x="479394" y="207541"/>
                      <a:pt x="482352" y="195705"/>
                      <a:pt x="488271" y="163153"/>
                    </a:cubicBezTo>
                    <a:cubicBezTo>
                      <a:pt x="494190" y="130601"/>
                      <a:pt x="504547" y="47743"/>
                      <a:pt x="506027" y="21110"/>
                    </a:cubicBezTo>
                    <a:cubicBezTo>
                      <a:pt x="507507" y="-5523"/>
                      <a:pt x="502328" y="-1084"/>
                      <a:pt x="497149" y="3355"/>
                    </a:cubicBezTo>
                  </a:path>
                </a:pathLst>
              </a:custGeom>
              <a:noFill/>
              <a:ln>
                <a:solidFill>
                  <a:srgbClr val="7470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7F04CE3C-0A3F-4F12-B8A3-33C16F894E91}"/>
                  </a:ext>
                </a:extLst>
              </p:cNvPr>
              <p:cNvCxnSpPr>
                <a:stCxn id="80" idx="0"/>
              </p:cNvCxnSpPr>
              <p:nvPr/>
            </p:nvCxnSpPr>
            <p:spPr>
              <a:xfrm flipH="1">
                <a:off x="8424909" y="5725740"/>
                <a:ext cx="179164" cy="195666"/>
              </a:xfrm>
              <a:prstGeom prst="line">
                <a:avLst/>
              </a:prstGeom>
              <a:ln>
                <a:solidFill>
                  <a:srgbClr val="74706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2826DC55-B271-4AC1-AA43-2C412A318C07}"/>
                  </a:ext>
                </a:extLst>
              </p:cNvPr>
              <p:cNvCxnSpPr>
                <a:stCxn id="80" idx="26"/>
              </p:cNvCxnSpPr>
              <p:nvPr/>
            </p:nvCxnSpPr>
            <p:spPr>
              <a:xfrm flipV="1">
                <a:off x="9101222" y="5033639"/>
                <a:ext cx="238087" cy="230463"/>
              </a:xfrm>
              <a:prstGeom prst="straightConnector1">
                <a:avLst/>
              </a:prstGeom>
              <a:ln>
                <a:solidFill>
                  <a:srgbClr val="74706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91EE23B-0470-4CD9-AE35-0B89FFE46F1B}"/>
                </a:ext>
              </a:extLst>
            </p:cNvPr>
            <p:cNvSpPr txBox="1"/>
            <p:nvPr/>
          </p:nvSpPr>
          <p:spPr>
            <a:xfrm>
              <a:off x="6991509" y="3548608"/>
              <a:ext cx="10348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What we thought  </a:t>
              </a:r>
              <a:endParaRPr lang="en-IN" sz="12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B9D63D5-7C5F-4D56-97B6-17B499DD3241}"/>
                </a:ext>
              </a:extLst>
            </p:cNvPr>
            <p:cNvSpPr txBox="1"/>
            <p:nvPr/>
          </p:nvSpPr>
          <p:spPr>
            <a:xfrm>
              <a:off x="8282732" y="3570858"/>
              <a:ext cx="975573" cy="47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What it really was </a:t>
              </a:r>
              <a:endParaRPr lang="en-IN" sz="12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5EA454C-1EAC-4BC5-A322-913BE8A99990}"/>
                </a:ext>
              </a:extLst>
            </p:cNvPr>
            <p:cNvSpPr txBox="1"/>
            <p:nvPr/>
          </p:nvSpPr>
          <p:spPr>
            <a:xfrm>
              <a:off x="7612074" y="3292512"/>
              <a:ext cx="13252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Our journey</a:t>
              </a:r>
              <a:endParaRPr lang="en-IN" sz="1400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F1EA51E-E0C6-4767-B8B2-B351733758F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75884" y="4321416"/>
            <a:ext cx="2782671" cy="187960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31A8D83-3FC9-4447-BB11-6EAD8EFEE51B}"/>
              </a:ext>
            </a:extLst>
          </p:cNvPr>
          <p:cNvGrpSpPr/>
          <p:nvPr/>
        </p:nvGrpSpPr>
        <p:grpSpPr>
          <a:xfrm>
            <a:off x="1670417" y="2995645"/>
            <a:ext cx="4569529" cy="2341484"/>
            <a:chOff x="1661984" y="2892626"/>
            <a:chExt cx="4569529" cy="2341484"/>
          </a:xfrm>
        </p:grpSpPr>
        <p:graphicFrame>
          <p:nvGraphicFramePr>
            <p:cNvPr id="103" name="Diagram 102">
              <a:extLst>
                <a:ext uri="{FF2B5EF4-FFF2-40B4-BE49-F238E27FC236}">
                  <a16:creationId xmlns:a16="http://schemas.microsoft.com/office/drawing/2014/main" id="{205F3D85-8BB4-4207-9EE6-066F19DACFC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96522461"/>
                </p:ext>
              </p:extLst>
            </p:nvPr>
          </p:nvGraphicFramePr>
          <p:xfrm>
            <a:off x="1749448" y="3208360"/>
            <a:ext cx="3529356" cy="76047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6" r:lo="rId17" r:qs="rId18" r:cs="rId19"/>
            </a:graphicData>
          </a:graphic>
        </p:graphicFrame>
        <p:graphicFrame>
          <p:nvGraphicFramePr>
            <p:cNvPr id="105" name="Diagram 104">
              <a:extLst>
                <a:ext uri="{FF2B5EF4-FFF2-40B4-BE49-F238E27FC236}">
                  <a16:creationId xmlns:a16="http://schemas.microsoft.com/office/drawing/2014/main" id="{1F92DE24-6E41-4DFB-B5CF-0FBAA47997E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916143321"/>
                </p:ext>
              </p:extLst>
            </p:nvPr>
          </p:nvGraphicFramePr>
          <p:xfrm>
            <a:off x="1739538" y="4329241"/>
            <a:ext cx="4491975" cy="86039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1" r:lo="rId22" r:qs="rId23" r:cs="rId24"/>
            </a:graphicData>
          </a:graphic>
        </p:graphicFrame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43B734-1A87-4D7F-B293-EFB3EBADA530}"/>
                </a:ext>
              </a:extLst>
            </p:cNvPr>
            <p:cNvSpPr txBox="1"/>
            <p:nvPr/>
          </p:nvSpPr>
          <p:spPr>
            <a:xfrm>
              <a:off x="1693586" y="2892626"/>
              <a:ext cx="23723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5E5A56"/>
                  </a:solidFill>
                </a:rPr>
                <a:t>Existing workflow</a:t>
              </a:r>
              <a:endParaRPr lang="en-IN" sz="1200" b="1" dirty="0">
                <a:solidFill>
                  <a:srgbClr val="5E5A56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55071F-D866-4321-BD49-50B3A688A020}"/>
                </a:ext>
              </a:extLst>
            </p:cNvPr>
            <p:cNvSpPr txBox="1"/>
            <p:nvPr/>
          </p:nvSpPr>
          <p:spPr>
            <a:xfrm>
              <a:off x="1661984" y="4038514"/>
              <a:ext cx="23723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5E5A56"/>
                  </a:solidFill>
                </a:rPr>
                <a:t>Where we come in</a:t>
              </a:r>
              <a:endParaRPr lang="en-IN" sz="1200" b="1" dirty="0">
                <a:solidFill>
                  <a:srgbClr val="5E5A56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834421A-68E1-4404-8A3B-13AD5CA6DE75}"/>
                </a:ext>
              </a:extLst>
            </p:cNvPr>
            <p:cNvSpPr/>
            <p:nvPr/>
          </p:nvSpPr>
          <p:spPr>
            <a:xfrm>
              <a:off x="2879756" y="4304049"/>
              <a:ext cx="999777" cy="930061"/>
            </a:xfrm>
            <a:prstGeom prst="rect">
              <a:avLst/>
            </a:prstGeom>
            <a:noFill/>
            <a:ln w="28575">
              <a:solidFill>
                <a:srgbClr val="605C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18E8DBE-E4AC-4FAA-B11A-1A093BB3FBA2}"/>
              </a:ext>
            </a:extLst>
          </p:cNvPr>
          <p:cNvGrpSpPr/>
          <p:nvPr/>
        </p:nvGrpSpPr>
        <p:grpSpPr>
          <a:xfrm>
            <a:off x="1785281" y="5441333"/>
            <a:ext cx="2396084" cy="914400"/>
            <a:chOff x="2662549" y="5459667"/>
            <a:chExt cx="2396084" cy="91440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23DE3CC-1021-461E-B405-DE715CC9CCCB}"/>
                </a:ext>
              </a:extLst>
            </p:cNvPr>
            <p:cNvGrpSpPr/>
            <p:nvPr/>
          </p:nvGrpSpPr>
          <p:grpSpPr>
            <a:xfrm>
              <a:off x="3383724" y="5459667"/>
              <a:ext cx="1674909" cy="914400"/>
              <a:chOff x="4642935" y="5385406"/>
              <a:chExt cx="1674909" cy="914400"/>
            </a:xfrm>
          </p:grpSpPr>
          <p:pic>
            <p:nvPicPr>
              <p:cNvPr id="32" name="Picture 31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A69AD558-E05E-41CB-81B5-7D81E577EE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2935" y="5474334"/>
                <a:ext cx="480093" cy="762053"/>
              </a:xfrm>
              <a:prstGeom prst="rect">
                <a:avLst/>
              </a:prstGeom>
            </p:spPr>
          </p:pic>
          <p:pic>
            <p:nvPicPr>
              <p:cNvPr id="39" name="Graphic 38" descr="Television">
                <a:extLst>
                  <a:ext uri="{FF2B5EF4-FFF2-40B4-BE49-F238E27FC236}">
                    <a16:creationId xmlns:a16="http://schemas.microsoft.com/office/drawing/2014/main" id="{169D9D3A-C9D5-4949-A0EA-1666990900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5105294" y="5385406"/>
                <a:ext cx="914400" cy="914400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0118748-E9E7-4526-B09C-D7376E6B1CC5}"/>
                  </a:ext>
                </a:extLst>
              </p:cNvPr>
              <p:cNvSpPr txBox="1"/>
              <p:nvPr/>
            </p:nvSpPr>
            <p:spPr>
              <a:xfrm>
                <a:off x="5123028" y="5634877"/>
                <a:ext cx="11948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AnoMLAI</a:t>
                </a:r>
                <a:endParaRPr lang="en-IN" sz="1400" b="1" dirty="0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36F688D-4B5F-4E89-8D7E-8F443A6E4D7C}"/>
                </a:ext>
              </a:extLst>
            </p:cNvPr>
            <p:cNvSpPr txBox="1"/>
            <p:nvPr/>
          </p:nvSpPr>
          <p:spPr>
            <a:xfrm>
              <a:off x="2662549" y="5470589"/>
              <a:ext cx="7088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Frauds</a:t>
              </a:r>
              <a:endParaRPr lang="en-IN" sz="1400" dirty="0"/>
            </a:p>
          </p:txBody>
        </p:sp>
        <p:pic>
          <p:nvPicPr>
            <p:cNvPr id="53" name="Graphic 52" descr="Run">
              <a:extLst>
                <a:ext uri="{FF2B5EF4-FFF2-40B4-BE49-F238E27FC236}">
                  <a16:creationId xmlns:a16="http://schemas.microsoft.com/office/drawing/2014/main" id="{CECFD35F-54CB-46E6-9E06-3E044E013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2690820" y="5746329"/>
              <a:ext cx="439537" cy="43953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8512E9-7BFE-43FF-9FBE-FEA49C01DE87}"/>
              </a:ext>
            </a:extLst>
          </p:cNvPr>
          <p:cNvSpPr txBox="1"/>
          <p:nvPr/>
        </p:nvSpPr>
        <p:spPr>
          <a:xfrm>
            <a:off x="8404642" y="3622613"/>
            <a:ext cx="17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5E5A56"/>
                </a:solidFill>
              </a:rPr>
              <a:t>Dataset</a:t>
            </a:r>
            <a:endParaRPr lang="en-IN" sz="1400" b="1" dirty="0">
              <a:solidFill>
                <a:srgbClr val="5E5A56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4C57A-1F83-4A02-8496-D8D65FB9730F}"/>
              </a:ext>
            </a:extLst>
          </p:cNvPr>
          <p:cNvSpPr txBox="1"/>
          <p:nvPr/>
        </p:nvSpPr>
        <p:spPr>
          <a:xfrm>
            <a:off x="8404642" y="3842267"/>
            <a:ext cx="2667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CMS</a:t>
            </a:r>
          </a:p>
          <a:p>
            <a:r>
              <a:rPr lang="en-US" sz="1200" dirty="0"/>
              <a:t>Observations: ~588K</a:t>
            </a:r>
            <a:endParaRPr lang="en-IN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77E84C-5ACC-44C8-996F-A35FEEDA5590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10936" y="75565"/>
            <a:ext cx="899238" cy="1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501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2DAC6-DF1F-435F-85EA-52402855F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56D31-4802-42DB-B4AF-F2F9B54AE2E2}" type="slidenum">
              <a:rPr lang="en-IN" smtClean="0"/>
              <a:t>4</a:t>
            </a:fld>
            <a:endParaRPr lang="en-IN"/>
          </a:p>
        </p:txBody>
      </p:sp>
      <p:pic>
        <p:nvPicPr>
          <p:cNvPr id="5" name="WhatsApp Video 2020-09-25 at 14.47.36">
            <a:hlinkClick r:id="" action="ppaction://media"/>
            <a:extLst>
              <a:ext uri="{FF2B5EF4-FFF2-40B4-BE49-F238E27FC236}">
                <a16:creationId xmlns:a16="http://schemas.microsoft.com/office/drawing/2014/main" id="{4EEE2EF8-1574-41D6-A489-4659B7BC0E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6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A3C4AAEF-853D-400A-A065-F760C0F50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10" y="6418063"/>
            <a:ext cx="10615580" cy="2438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19846C-CE00-461C-8344-53F28949CFFC}"/>
              </a:ext>
            </a:extLst>
          </p:cNvPr>
          <p:cNvSpPr/>
          <p:nvPr/>
        </p:nvSpPr>
        <p:spPr>
          <a:xfrm>
            <a:off x="0" y="2629687"/>
            <a:ext cx="1565178" cy="348712"/>
          </a:xfrm>
          <a:prstGeom prst="rect">
            <a:avLst/>
          </a:prstGeom>
          <a:solidFill>
            <a:srgbClr val="01C7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216AE1-CDC9-430E-8E6B-32779618DED2}"/>
              </a:ext>
            </a:extLst>
          </p:cNvPr>
          <p:cNvSpPr/>
          <p:nvPr/>
        </p:nvSpPr>
        <p:spPr>
          <a:xfrm>
            <a:off x="147024" y="1280419"/>
            <a:ext cx="1565178" cy="348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74706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lang="en-IN" sz="1200" b="1" dirty="0">
              <a:solidFill>
                <a:srgbClr val="74706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EB16C8-1AAD-47AF-856A-310CB17255E3}"/>
              </a:ext>
            </a:extLst>
          </p:cNvPr>
          <p:cNvSpPr/>
          <p:nvPr/>
        </p:nvSpPr>
        <p:spPr>
          <a:xfrm>
            <a:off x="147034" y="1966862"/>
            <a:ext cx="1487820" cy="348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74706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 Statement</a:t>
            </a:r>
            <a:endParaRPr lang="en-IN" sz="1200" b="1" dirty="0">
              <a:solidFill>
                <a:srgbClr val="74706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FFA2A3-5CC7-45C1-B2FA-1241B4D141B1}"/>
              </a:ext>
            </a:extLst>
          </p:cNvPr>
          <p:cNvSpPr/>
          <p:nvPr/>
        </p:nvSpPr>
        <p:spPr>
          <a:xfrm>
            <a:off x="147025" y="2629687"/>
            <a:ext cx="1487830" cy="348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Functional View</a:t>
            </a:r>
            <a:endParaRPr lang="en-IN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AAEC39-241A-448A-A8A7-1AEC53EC955F}"/>
              </a:ext>
            </a:extLst>
          </p:cNvPr>
          <p:cNvSpPr/>
          <p:nvPr/>
        </p:nvSpPr>
        <p:spPr>
          <a:xfrm>
            <a:off x="147025" y="3292512"/>
            <a:ext cx="1487830" cy="348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5E5A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 Details</a:t>
            </a:r>
            <a:endParaRPr lang="en-IN" sz="1200" b="1" dirty="0">
              <a:solidFill>
                <a:srgbClr val="5E5A5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662CE4-878A-4549-AE66-2BE8CA1775C0}"/>
              </a:ext>
            </a:extLst>
          </p:cNvPr>
          <p:cNvSpPr/>
          <p:nvPr/>
        </p:nvSpPr>
        <p:spPr>
          <a:xfrm>
            <a:off x="147025" y="3955337"/>
            <a:ext cx="1487830" cy="348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5E5A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Application</a:t>
            </a:r>
            <a:endParaRPr lang="en-IN" sz="1200" b="1" dirty="0">
              <a:solidFill>
                <a:srgbClr val="5E5A5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0A0EE2-6D0A-44BC-BC7C-71056F2F9A01}"/>
              </a:ext>
            </a:extLst>
          </p:cNvPr>
          <p:cNvSpPr/>
          <p:nvPr/>
        </p:nvSpPr>
        <p:spPr>
          <a:xfrm>
            <a:off x="10466773" y="389827"/>
            <a:ext cx="1434623" cy="594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80AB8A4-F6D9-448D-BDF6-EF412C0192F7}"/>
              </a:ext>
            </a:extLst>
          </p:cNvPr>
          <p:cNvSpPr/>
          <p:nvPr/>
        </p:nvSpPr>
        <p:spPr>
          <a:xfrm>
            <a:off x="147025" y="4618162"/>
            <a:ext cx="1487830" cy="348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5E5A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  <a:endParaRPr lang="en-IN" sz="1200" b="1" dirty="0">
              <a:solidFill>
                <a:srgbClr val="5E5A5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1" name="Picture 60" descr="Logo&#10;&#10;Description automatically generated">
            <a:extLst>
              <a:ext uri="{FF2B5EF4-FFF2-40B4-BE49-F238E27FC236}">
                <a16:creationId xmlns:a16="http://schemas.microsoft.com/office/drawing/2014/main" id="{ED295287-CC43-44DA-BD37-B4E1B88500E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4735" y="222498"/>
            <a:ext cx="806246" cy="18691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416BB3E-6335-4BA7-9243-1D66E2CC9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318" y="6661924"/>
            <a:ext cx="2712955" cy="114310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9AD622C-0C06-486F-A282-1F44D0234B7D}"/>
              </a:ext>
            </a:extLst>
          </p:cNvPr>
          <p:cNvCxnSpPr>
            <a:cxnSpLocks/>
          </p:cNvCxnSpPr>
          <p:nvPr/>
        </p:nvCxnSpPr>
        <p:spPr>
          <a:xfrm>
            <a:off x="1565178" y="701336"/>
            <a:ext cx="0" cy="5397623"/>
          </a:xfrm>
          <a:prstGeom prst="line">
            <a:avLst/>
          </a:prstGeom>
          <a:ln>
            <a:solidFill>
              <a:srgbClr val="5E5A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8ED734C4-445F-4A19-A677-BC2ED631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56D31-4802-42DB-B4AF-F2F9B54AE2E2}" type="slidenum">
              <a:rPr lang="en-IN" smtClean="0"/>
              <a:t>5</a:t>
            </a:fld>
            <a:endParaRPr lang="en-IN"/>
          </a:p>
        </p:txBody>
      </p:sp>
      <p:sp>
        <p:nvSpPr>
          <p:cNvPr id="70" name="Star: 4 Points 69">
            <a:extLst>
              <a:ext uri="{FF2B5EF4-FFF2-40B4-BE49-F238E27FC236}">
                <a16:creationId xmlns:a16="http://schemas.microsoft.com/office/drawing/2014/main" id="{B2F3E07C-248E-4BE9-9344-1ECB3DB42C76}"/>
              </a:ext>
            </a:extLst>
          </p:cNvPr>
          <p:cNvSpPr/>
          <p:nvPr/>
        </p:nvSpPr>
        <p:spPr>
          <a:xfrm>
            <a:off x="22134" y="2718279"/>
            <a:ext cx="165994" cy="157892"/>
          </a:xfrm>
          <a:prstGeom prst="star4">
            <a:avLst>
              <a:gd name="adj" fmla="val 323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/>
          <p:cNvSpPr/>
          <p:nvPr/>
        </p:nvSpPr>
        <p:spPr>
          <a:xfrm>
            <a:off x="1797250" y="5191409"/>
            <a:ext cx="2100004" cy="555586"/>
          </a:xfrm>
          <a:prstGeom prst="roundRect">
            <a:avLst/>
          </a:prstGeom>
          <a:solidFill>
            <a:srgbClr val="12D7E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Client Browser</a:t>
            </a:r>
          </a:p>
        </p:txBody>
      </p:sp>
      <p:sp>
        <p:nvSpPr>
          <p:cNvPr id="3" name="Can 2"/>
          <p:cNvSpPr/>
          <p:nvPr/>
        </p:nvSpPr>
        <p:spPr>
          <a:xfrm>
            <a:off x="6706984" y="1510592"/>
            <a:ext cx="981078" cy="664438"/>
          </a:xfrm>
          <a:prstGeom prst="can">
            <a:avLst/>
          </a:prstGeom>
          <a:solidFill>
            <a:srgbClr val="12D7E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Data</a:t>
            </a:r>
          </a:p>
        </p:txBody>
      </p:sp>
      <p:sp>
        <p:nvSpPr>
          <p:cNvPr id="12" name="Bevel 11"/>
          <p:cNvSpPr/>
          <p:nvPr/>
        </p:nvSpPr>
        <p:spPr>
          <a:xfrm>
            <a:off x="6479827" y="4408777"/>
            <a:ext cx="1403130" cy="917687"/>
          </a:xfrm>
          <a:prstGeom prst="roundRect">
            <a:avLst/>
          </a:prstGeom>
          <a:solidFill>
            <a:srgbClr val="12D7E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/>
              <a:t>User</a:t>
            </a:r>
            <a:endParaRPr lang="en-IN" sz="1600" b="1" dirty="0"/>
          </a:p>
        </p:txBody>
      </p:sp>
      <p:sp>
        <p:nvSpPr>
          <p:cNvPr id="13" name="Bevel 12"/>
          <p:cNvSpPr/>
          <p:nvPr/>
        </p:nvSpPr>
        <p:spPr>
          <a:xfrm>
            <a:off x="6304334" y="2565006"/>
            <a:ext cx="1802723" cy="494551"/>
          </a:xfrm>
          <a:prstGeom prst="roundRect">
            <a:avLst/>
          </a:prstGeom>
          <a:solidFill>
            <a:srgbClr val="12D7E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Machine Learning Model</a:t>
            </a:r>
          </a:p>
        </p:txBody>
      </p:sp>
      <p:sp>
        <p:nvSpPr>
          <p:cNvPr id="22" name="Bevel 21"/>
          <p:cNvSpPr/>
          <p:nvPr/>
        </p:nvSpPr>
        <p:spPr>
          <a:xfrm>
            <a:off x="6313802" y="3447948"/>
            <a:ext cx="1802722" cy="494551"/>
          </a:xfrm>
          <a:prstGeom prst="roundRect">
            <a:avLst/>
          </a:prstGeom>
          <a:solidFill>
            <a:srgbClr val="12D7E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/>
              <a:t>Webserver</a:t>
            </a:r>
            <a:endParaRPr lang="en-IN" sz="1600" b="1" dirty="0"/>
          </a:p>
        </p:txBody>
      </p:sp>
      <p:sp>
        <p:nvSpPr>
          <p:cNvPr id="15" name="Down Arrow 14"/>
          <p:cNvSpPr/>
          <p:nvPr/>
        </p:nvSpPr>
        <p:spPr>
          <a:xfrm>
            <a:off x="7062541" y="2170537"/>
            <a:ext cx="243782" cy="410673"/>
          </a:xfrm>
          <a:prstGeom prst="downArrow">
            <a:avLst/>
          </a:prstGeom>
          <a:solidFill>
            <a:srgbClr val="12D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1" name="Straight Connector 20"/>
          <p:cNvCxnSpPr>
            <a:cxnSpLocks/>
          </p:cNvCxnSpPr>
          <p:nvPr/>
        </p:nvCxnSpPr>
        <p:spPr>
          <a:xfrm flipV="1">
            <a:off x="8183993" y="2797225"/>
            <a:ext cx="3108403" cy="1897"/>
          </a:xfrm>
          <a:prstGeom prst="line">
            <a:avLst/>
          </a:prstGeom>
          <a:ln>
            <a:solidFill>
              <a:srgbClr val="12D7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102437" y="2482219"/>
            <a:ext cx="3837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Training (Machine Learning Algorithm)</a:t>
            </a:r>
          </a:p>
        </p:txBody>
      </p:sp>
      <p:cxnSp>
        <p:nvCxnSpPr>
          <p:cNvPr id="25" name="Straight Connector 24"/>
          <p:cNvCxnSpPr>
            <a:cxnSpLocks/>
          </p:cNvCxnSpPr>
          <p:nvPr/>
        </p:nvCxnSpPr>
        <p:spPr>
          <a:xfrm>
            <a:off x="8151223" y="3683186"/>
            <a:ext cx="3141173" cy="0"/>
          </a:xfrm>
          <a:prstGeom prst="line">
            <a:avLst/>
          </a:prstGeom>
          <a:ln>
            <a:solidFill>
              <a:srgbClr val="12D7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980514" y="4971895"/>
            <a:ext cx="1359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Prediction</a:t>
            </a:r>
            <a:br>
              <a:rPr lang="en-IN" sz="1600" dirty="0"/>
            </a:br>
            <a:r>
              <a:rPr lang="en-IN" sz="1600" dirty="0"/>
              <a:t>Rest API call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319934" y="3407057"/>
            <a:ext cx="25161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Write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184331" y="786264"/>
            <a:ext cx="5245584" cy="5055213"/>
          </a:xfrm>
          <a:prstGeom prst="rect">
            <a:avLst/>
          </a:prstGeom>
          <a:noFill/>
          <a:ln w="19050">
            <a:solidFill>
              <a:srgbClr val="12D7E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/>
          <p:cNvSpPr/>
          <p:nvPr/>
        </p:nvSpPr>
        <p:spPr>
          <a:xfrm>
            <a:off x="7238454" y="881481"/>
            <a:ext cx="3331029" cy="334465"/>
          </a:xfrm>
          <a:prstGeom prst="rect">
            <a:avLst/>
          </a:prstGeom>
          <a:solidFill>
            <a:srgbClr val="12D7E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/>
              <a:t>Pipeline</a:t>
            </a:r>
            <a:endParaRPr lang="en-IN" sz="1600" b="1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94811" y="5245689"/>
            <a:ext cx="479276" cy="479276"/>
          </a:xfrm>
          <a:prstGeom prst="rect">
            <a:avLst/>
          </a:prstGeom>
        </p:spPr>
      </p:pic>
      <p:sp>
        <p:nvSpPr>
          <p:cNvPr id="41" name="Rectangle: Rounded Corners 40"/>
          <p:cNvSpPr/>
          <p:nvPr/>
        </p:nvSpPr>
        <p:spPr>
          <a:xfrm>
            <a:off x="1800374" y="4070188"/>
            <a:ext cx="2100004" cy="536301"/>
          </a:xfrm>
          <a:prstGeom prst="roundRect">
            <a:avLst/>
          </a:prstGeom>
          <a:solidFill>
            <a:srgbClr val="12D7E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AWS Instance</a:t>
            </a:r>
          </a:p>
        </p:txBody>
      </p:sp>
      <p:sp>
        <p:nvSpPr>
          <p:cNvPr id="42" name="Round Single Corner Rectangle 41"/>
          <p:cNvSpPr/>
          <p:nvPr/>
        </p:nvSpPr>
        <p:spPr>
          <a:xfrm>
            <a:off x="4402183" y="4079428"/>
            <a:ext cx="1693817" cy="536301"/>
          </a:xfrm>
          <a:prstGeom prst="roundRect">
            <a:avLst/>
          </a:prstGeom>
          <a:solidFill>
            <a:srgbClr val="12D7E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/>
              <a:t>Jupyterhub</a:t>
            </a:r>
            <a:endParaRPr lang="en-IN" sz="1600" b="1" dirty="0"/>
          </a:p>
        </p:txBody>
      </p:sp>
      <p:sp>
        <p:nvSpPr>
          <p:cNvPr id="44" name="Left Arrow 43"/>
          <p:cNvSpPr/>
          <p:nvPr/>
        </p:nvSpPr>
        <p:spPr>
          <a:xfrm>
            <a:off x="3904741" y="4251452"/>
            <a:ext cx="497442" cy="218620"/>
          </a:xfrm>
          <a:prstGeom prst="leftArrow">
            <a:avLst/>
          </a:prstGeom>
          <a:solidFill>
            <a:srgbClr val="12D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Up-Down Arrow 44"/>
          <p:cNvSpPr/>
          <p:nvPr/>
        </p:nvSpPr>
        <p:spPr>
          <a:xfrm rot="10800000">
            <a:off x="2739933" y="1347851"/>
            <a:ext cx="214642" cy="557768"/>
          </a:xfrm>
          <a:prstGeom prst="upArrow">
            <a:avLst/>
          </a:prstGeom>
          <a:solidFill>
            <a:srgbClr val="12D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Rectangle: Rounded Corners 45"/>
          <p:cNvSpPr/>
          <p:nvPr/>
        </p:nvSpPr>
        <p:spPr>
          <a:xfrm>
            <a:off x="1800374" y="3009839"/>
            <a:ext cx="2100004" cy="488469"/>
          </a:xfrm>
          <a:prstGeom prst="roundRect">
            <a:avLst/>
          </a:prstGeom>
          <a:solidFill>
            <a:srgbClr val="12D7E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Web services</a:t>
            </a:r>
          </a:p>
        </p:txBody>
      </p:sp>
      <p:sp>
        <p:nvSpPr>
          <p:cNvPr id="49" name="Rectangle: Rounded Corners 48"/>
          <p:cNvSpPr/>
          <p:nvPr/>
        </p:nvSpPr>
        <p:spPr>
          <a:xfrm>
            <a:off x="1793178" y="1905533"/>
            <a:ext cx="2100004" cy="492395"/>
          </a:xfrm>
          <a:prstGeom prst="roundRect">
            <a:avLst/>
          </a:prstGeom>
          <a:solidFill>
            <a:srgbClr val="12D7E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/>
              <a:t>Application Server</a:t>
            </a:r>
            <a:endParaRPr lang="en-IN" sz="1600" b="1" dirty="0"/>
          </a:p>
        </p:txBody>
      </p:sp>
      <p:sp>
        <p:nvSpPr>
          <p:cNvPr id="50" name="Can 49"/>
          <p:cNvSpPr/>
          <p:nvPr/>
        </p:nvSpPr>
        <p:spPr>
          <a:xfrm>
            <a:off x="4620893" y="1167692"/>
            <a:ext cx="1053320" cy="774599"/>
          </a:xfrm>
          <a:prstGeom prst="can">
            <a:avLst/>
          </a:prstGeom>
          <a:solidFill>
            <a:srgbClr val="12D7E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Database</a:t>
            </a:r>
          </a:p>
        </p:txBody>
      </p:sp>
      <p:sp>
        <p:nvSpPr>
          <p:cNvPr id="52" name="Bent Arrow 51"/>
          <p:cNvSpPr/>
          <p:nvPr/>
        </p:nvSpPr>
        <p:spPr>
          <a:xfrm rot="16200000" flipV="1">
            <a:off x="4416356" y="1436166"/>
            <a:ext cx="301311" cy="130193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12D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Rectangle: Rounded Corners 52"/>
          <p:cNvSpPr/>
          <p:nvPr/>
        </p:nvSpPr>
        <p:spPr>
          <a:xfrm>
            <a:off x="1793178" y="786265"/>
            <a:ext cx="2111172" cy="535026"/>
          </a:xfrm>
          <a:prstGeom prst="roundRect">
            <a:avLst/>
          </a:prstGeom>
          <a:solidFill>
            <a:srgbClr val="12D7E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Machine Learning Model</a:t>
            </a:r>
          </a:p>
        </p:txBody>
      </p:sp>
      <p:sp>
        <p:nvSpPr>
          <p:cNvPr id="54" name="Up-Down Arrow 53"/>
          <p:cNvSpPr/>
          <p:nvPr/>
        </p:nvSpPr>
        <p:spPr>
          <a:xfrm>
            <a:off x="7058885" y="3945235"/>
            <a:ext cx="203197" cy="479075"/>
          </a:xfrm>
          <a:prstGeom prst="upDownArrow">
            <a:avLst/>
          </a:prstGeom>
          <a:solidFill>
            <a:srgbClr val="12D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Can 54"/>
          <p:cNvSpPr/>
          <p:nvPr/>
        </p:nvSpPr>
        <p:spPr>
          <a:xfrm>
            <a:off x="9017442" y="4480080"/>
            <a:ext cx="1096806" cy="705645"/>
          </a:xfrm>
          <a:prstGeom prst="can">
            <a:avLst/>
          </a:prstGeom>
          <a:solidFill>
            <a:srgbClr val="12D7E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/>
              <a:t>Database</a:t>
            </a:r>
            <a:endParaRPr lang="en-IN" sz="1600" b="1" dirty="0"/>
          </a:p>
        </p:txBody>
      </p:sp>
      <p:sp>
        <p:nvSpPr>
          <p:cNvPr id="56" name="Left-Right Arrow 55"/>
          <p:cNvSpPr/>
          <p:nvPr/>
        </p:nvSpPr>
        <p:spPr>
          <a:xfrm>
            <a:off x="7851360" y="4764155"/>
            <a:ext cx="1166082" cy="193852"/>
          </a:xfrm>
          <a:prstGeom prst="leftRightArrow">
            <a:avLst/>
          </a:prstGeom>
          <a:solidFill>
            <a:srgbClr val="12D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Up-Down Arrow 44">
            <a:extLst>
              <a:ext uri="{FF2B5EF4-FFF2-40B4-BE49-F238E27FC236}">
                <a16:creationId xmlns:a16="http://schemas.microsoft.com/office/drawing/2014/main" id="{71A22A06-860A-47D7-A344-B081DD93C773}"/>
              </a:ext>
            </a:extLst>
          </p:cNvPr>
          <p:cNvSpPr/>
          <p:nvPr/>
        </p:nvSpPr>
        <p:spPr>
          <a:xfrm rot="10800000">
            <a:off x="2739932" y="2433536"/>
            <a:ext cx="214642" cy="557768"/>
          </a:xfrm>
          <a:prstGeom prst="upArrow">
            <a:avLst/>
          </a:prstGeom>
          <a:solidFill>
            <a:srgbClr val="12D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Up-Down Arrow 44">
            <a:extLst>
              <a:ext uri="{FF2B5EF4-FFF2-40B4-BE49-F238E27FC236}">
                <a16:creationId xmlns:a16="http://schemas.microsoft.com/office/drawing/2014/main" id="{E2544F30-633A-43C0-8CA4-02FA126CFC6C}"/>
              </a:ext>
            </a:extLst>
          </p:cNvPr>
          <p:cNvSpPr/>
          <p:nvPr/>
        </p:nvSpPr>
        <p:spPr>
          <a:xfrm rot="10800000">
            <a:off x="2739932" y="3511884"/>
            <a:ext cx="214642" cy="557768"/>
          </a:xfrm>
          <a:prstGeom prst="upArrow">
            <a:avLst/>
          </a:prstGeom>
          <a:solidFill>
            <a:srgbClr val="12D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Up-Down Arrow 44">
            <a:extLst>
              <a:ext uri="{FF2B5EF4-FFF2-40B4-BE49-F238E27FC236}">
                <a16:creationId xmlns:a16="http://schemas.microsoft.com/office/drawing/2014/main" id="{EBB1ECAE-C746-43E4-85D5-A969DDD541A1}"/>
              </a:ext>
            </a:extLst>
          </p:cNvPr>
          <p:cNvSpPr/>
          <p:nvPr/>
        </p:nvSpPr>
        <p:spPr>
          <a:xfrm rot="10800000">
            <a:off x="2739932" y="4627957"/>
            <a:ext cx="214642" cy="557768"/>
          </a:xfrm>
          <a:prstGeom prst="upArrow">
            <a:avLst/>
          </a:prstGeom>
          <a:solidFill>
            <a:srgbClr val="12D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Down Arrow 14">
            <a:extLst>
              <a:ext uri="{FF2B5EF4-FFF2-40B4-BE49-F238E27FC236}">
                <a16:creationId xmlns:a16="http://schemas.microsoft.com/office/drawing/2014/main" id="{7D39C43C-6687-478F-906E-91996B7D6A9E}"/>
              </a:ext>
            </a:extLst>
          </p:cNvPr>
          <p:cNvSpPr/>
          <p:nvPr/>
        </p:nvSpPr>
        <p:spPr>
          <a:xfrm>
            <a:off x="7060365" y="3040041"/>
            <a:ext cx="243782" cy="410673"/>
          </a:xfrm>
          <a:prstGeom prst="downArrow">
            <a:avLst/>
          </a:prstGeom>
          <a:solidFill>
            <a:srgbClr val="12D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463247F-DC46-4DDD-80AA-6FD5D5B026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936" y="75565"/>
            <a:ext cx="899238" cy="1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843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TextBox 349">
            <a:extLst>
              <a:ext uri="{FF2B5EF4-FFF2-40B4-BE49-F238E27FC236}">
                <a16:creationId xmlns:a16="http://schemas.microsoft.com/office/drawing/2014/main" id="{4E45ADE2-9DE9-45F5-ACE5-F94426A2614F}"/>
              </a:ext>
            </a:extLst>
          </p:cNvPr>
          <p:cNvSpPr txBox="1"/>
          <p:nvPr/>
        </p:nvSpPr>
        <p:spPr>
          <a:xfrm>
            <a:off x="11201503" y="5288717"/>
            <a:ext cx="919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De-Serialization</a:t>
            </a:r>
            <a:endParaRPr lang="en-IN" sz="1000" dirty="0"/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47963F16-CB9B-4569-AB8C-814AFD70ACAA}"/>
              </a:ext>
            </a:extLst>
          </p:cNvPr>
          <p:cNvSpPr txBox="1"/>
          <p:nvPr/>
        </p:nvSpPr>
        <p:spPr>
          <a:xfrm>
            <a:off x="10311467" y="5351799"/>
            <a:ext cx="9198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Serialization</a:t>
            </a:r>
            <a:endParaRPr lang="en-IN" sz="1000" dirty="0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A3C4AAEF-853D-400A-A065-F760C0F50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89" y="6418063"/>
            <a:ext cx="10615580" cy="2438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19846C-CE00-461C-8344-53F28949CFFC}"/>
              </a:ext>
            </a:extLst>
          </p:cNvPr>
          <p:cNvSpPr/>
          <p:nvPr/>
        </p:nvSpPr>
        <p:spPr>
          <a:xfrm>
            <a:off x="0" y="3292512"/>
            <a:ext cx="1565178" cy="348712"/>
          </a:xfrm>
          <a:prstGeom prst="rect">
            <a:avLst/>
          </a:prstGeom>
          <a:solidFill>
            <a:srgbClr val="01C7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216AE1-CDC9-430E-8E6B-32779618DED2}"/>
              </a:ext>
            </a:extLst>
          </p:cNvPr>
          <p:cNvSpPr/>
          <p:nvPr/>
        </p:nvSpPr>
        <p:spPr>
          <a:xfrm>
            <a:off x="147024" y="1280419"/>
            <a:ext cx="1565178" cy="348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74706D"/>
                </a:solidFill>
                <a:cs typeface="Calibri" panose="020F0502020204030204" pitchFamily="34" charset="0"/>
              </a:rPr>
              <a:t>Introduction</a:t>
            </a:r>
            <a:endParaRPr lang="en-IN" sz="1200" b="1" dirty="0">
              <a:solidFill>
                <a:srgbClr val="74706D"/>
              </a:solidFill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EB16C8-1AAD-47AF-856A-310CB17255E3}"/>
              </a:ext>
            </a:extLst>
          </p:cNvPr>
          <p:cNvSpPr/>
          <p:nvPr/>
        </p:nvSpPr>
        <p:spPr>
          <a:xfrm>
            <a:off x="147034" y="1966862"/>
            <a:ext cx="1487820" cy="348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74706D"/>
                </a:solidFill>
                <a:cs typeface="Calibri" panose="020F0502020204030204" pitchFamily="34" charset="0"/>
              </a:rPr>
              <a:t>Problem Statement</a:t>
            </a:r>
            <a:endParaRPr lang="en-IN" sz="1200" b="1" dirty="0">
              <a:solidFill>
                <a:srgbClr val="74706D"/>
              </a:solidFill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FFA2A3-5CC7-45C1-B2FA-1241B4D141B1}"/>
              </a:ext>
            </a:extLst>
          </p:cNvPr>
          <p:cNvSpPr/>
          <p:nvPr/>
        </p:nvSpPr>
        <p:spPr>
          <a:xfrm>
            <a:off x="147025" y="2629687"/>
            <a:ext cx="1487830" cy="348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74706D"/>
                </a:solidFill>
                <a:cs typeface="Calibri" panose="020F0502020204030204" pitchFamily="34" charset="0"/>
              </a:rPr>
              <a:t>Functional View</a:t>
            </a:r>
            <a:endParaRPr lang="en-IN" sz="1200" b="1" dirty="0">
              <a:solidFill>
                <a:srgbClr val="74706D"/>
              </a:solidFill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AAEC39-241A-448A-A8A7-1AEC53EC955F}"/>
              </a:ext>
            </a:extLst>
          </p:cNvPr>
          <p:cNvSpPr/>
          <p:nvPr/>
        </p:nvSpPr>
        <p:spPr>
          <a:xfrm>
            <a:off x="147025" y="3292512"/>
            <a:ext cx="1487830" cy="348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chemeClr val="bg1"/>
                </a:solidFill>
                <a:cs typeface="Calibri" panose="020F0502020204030204" pitchFamily="34" charset="0"/>
              </a:rPr>
              <a:t>Design Details</a:t>
            </a:r>
            <a:endParaRPr lang="en-IN" sz="1200" b="1" dirty="0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662CE4-878A-4549-AE66-2BE8CA1775C0}"/>
              </a:ext>
            </a:extLst>
          </p:cNvPr>
          <p:cNvSpPr/>
          <p:nvPr/>
        </p:nvSpPr>
        <p:spPr>
          <a:xfrm>
            <a:off x="147025" y="3955337"/>
            <a:ext cx="1487830" cy="348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5E5A56"/>
                </a:solidFill>
                <a:cs typeface="Calibri" panose="020F0502020204030204" pitchFamily="34" charset="0"/>
              </a:rPr>
              <a:t>Demo Application</a:t>
            </a:r>
            <a:endParaRPr lang="en-IN" sz="1200" b="1" dirty="0">
              <a:solidFill>
                <a:srgbClr val="5E5A56"/>
              </a:solidFill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0A0EE2-6D0A-44BC-BC7C-71056F2F9A01}"/>
              </a:ext>
            </a:extLst>
          </p:cNvPr>
          <p:cNvSpPr/>
          <p:nvPr/>
        </p:nvSpPr>
        <p:spPr>
          <a:xfrm>
            <a:off x="10466773" y="389827"/>
            <a:ext cx="1434623" cy="594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80AB8A4-F6D9-448D-BDF6-EF412C0192F7}"/>
              </a:ext>
            </a:extLst>
          </p:cNvPr>
          <p:cNvSpPr/>
          <p:nvPr/>
        </p:nvSpPr>
        <p:spPr>
          <a:xfrm>
            <a:off x="147025" y="4618162"/>
            <a:ext cx="1487830" cy="348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5E5A56"/>
                </a:solidFill>
                <a:cs typeface="Calibri" panose="020F0502020204030204" pitchFamily="34" charset="0"/>
              </a:rPr>
              <a:t>Conclusion</a:t>
            </a:r>
            <a:endParaRPr lang="en-IN" sz="1200" b="1" dirty="0">
              <a:solidFill>
                <a:srgbClr val="5E5A56"/>
              </a:solidFill>
              <a:cs typeface="Calibri" panose="020F0502020204030204" pitchFamily="34" charset="0"/>
            </a:endParaRPr>
          </a:p>
        </p:txBody>
      </p:sp>
      <p:pic>
        <p:nvPicPr>
          <p:cNvPr id="61" name="Picture 60" descr="Logo&#10;&#10;Description automatically generated">
            <a:extLst>
              <a:ext uri="{FF2B5EF4-FFF2-40B4-BE49-F238E27FC236}">
                <a16:creationId xmlns:a16="http://schemas.microsoft.com/office/drawing/2014/main" id="{ED295287-CC43-44DA-BD37-B4E1B8850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4735" y="222498"/>
            <a:ext cx="806246" cy="18691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416BB3E-6335-4BA7-9243-1D66E2CC9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318" y="6661924"/>
            <a:ext cx="2712955" cy="114310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9AD622C-0C06-486F-A282-1F44D0234B7D}"/>
              </a:ext>
            </a:extLst>
          </p:cNvPr>
          <p:cNvCxnSpPr>
            <a:cxnSpLocks/>
          </p:cNvCxnSpPr>
          <p:nvPr/>
        </p:nvCxnSpPr>
        <p:spPr>
          <a:xfrm>
            <a:off x="1565178" y="701336"/>
            <a:ext cx="0" cy="5536389"/>
          </a:xfrm>
          <a:prstGeom prst="line">
            <a:avLst/>
          </a:prstGeom>
          <a:ln>
            <a:solidFill>
              <a:srgbClr val="5E5A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8ED734C4-445F-4A19-A677-BC2ED631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56D31-4802-42DB-B4AF-F2F9B54AE2E2}" type="slidenum">
              <a:rPr lang="en-IN" smtClean="0"/>
              <a:t>6</a:t>
            </a:fld>
            <a:endParaRPr lang="en-IN"/>
          </a:p>
        </p:txBody>
      </p:sp>
      <p:sp>
        <p:nvSpPr>
          <p:cNvPr id="70" name="Star: 4 Points 69">
            <a:extLst>
              <a:ext uri="{FF2B5EF4-FFF2-40B4-BE49-F238E27FC236}">
                <a16:creationId xmlns:a16="http://schemas.microsoft.com/office/drawing/2014/main" id="{B2F3E07C-248E-4BE9-9344-1ECB3DB42C76}"/>
              </a:ext>
            </a:extLst>
          </p:cNvPr>
          <p:cNvSpPr/>
          <p:nvPr/>
        </p:nvSpPr>
        <p:spPr>
          <a:xfrm>
            <a:off x="22134" y="3381104"/>
            <a:ext cx="165994" cy="157892"/>
          </a:xfrm>
          <a:prstGeom prst="star4">
            <a:avLst>
              <a:gd name="adj" fmla="val 323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599D2A0-FE2F-4129-B702-B259214EEC0A}"/>
              </a:ext>
            </a:extLst>
          </p:cNvPr>
          <p:cNvGrpSpPr/>
          <p:nvPr/>
        </p:nvGrpSpPr>
        <p:grpSpPr>
          <a:xfrm>
            <a:off x="1655458" y="736508"/>
            <a:ext cx="1929321" cy="1648091"/>
            <a:chOff x="1648061" y="2208213"/>
            <a:chExt cx="1929321" cy="164809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0316E51-0965-4A45-99A0-92FF2D3A2EF4}"/>
                </a:ext>
              </a:extLst>
            </p:cNvPr>
            <p:cNvSpPr/>
            <p:nvPr/>
          </p:nvSpPr>
          <p:spPr>
            <a:xfrm>
              <a:off x="1958391" y="2234637"/>
              <a:ext cx="1317315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 w="0"/>
                  <a:solidFill>
                    <a:srgbClr val="64605C"/>
                  </a:solidFill>
                  <a:uLnTx/>
                  <a:uFillTx/>
                  <a:cs typeface="Calibri" panose="020F0502020204030204" pitchFamily="34" charset="0"/>
                </a:rPr>
                <a:t>Inputs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7CD4E50-7F7C-4B7E-98ED-518E05F299E4}"/>
                </a:ext>
              </a:extLst>
            </p:cNvPr>
            <p:cNvSpPr txBox="1"/>
            <p:nvPr/>
          </p:nvSpPr>
          <p:spPr>
            <a:xfrm>
              <a:off x="1661264" y="2471309"/>
              <a:ext cx="191611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kern="0" dirty="0">
                  <a:solidFill>
                    <a:srgbClr val="1E2A39"/>
                  </a:solidFill>
                  <a:cs typeface="Calibri" panose="020F0502020204030204" pitchFamily="34" charset="0"/>
                </a:rPr>
                <a:t>Beneficiary Gender Code</a:t>
              </a: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1E2A39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kern="0" dirty="0">
                  <a:solidFill>
                    <a:srgbClr val="1E2A39"/>
                  </a:solidFill>
                  <a:cs typeface="Calibri" panose="020F0502020204030204" pitchFamily="34" charset="0"/>
                </a:rPr>
                <a:t>Beneficiary Age Category Code</a:t>
              </a: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1E2A39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1E2A39"/>
                  </a:solidFill>
                  <a:effectLst/>
                  <a:uLnTx/>
                  <a:uFillTx/>
                  <a:cs typeface="Calibri" panose="020F0502020204030204" pitchFamily="34" charset="0"/>
                </a:rPr>
                <a:t>.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1E2A39"/>
                  </a:solidFill>
                  <a:effectLst/>
                  <a:uLnTx/>
                  <a:uFillTx/>
                  <a:cs typeface="Calibri" panose="020F0502020204030204" pitchFamily="34" charset="0"/>
                </a:rPr>
                <a:t>.</a:t>
              </a:r>
              <a:endParaRPr kumimoji="0" lang="en-IN" sz="1050" b="0" i="0" u="none" strike="noStrike" kern="0" cap="none" spc="0" normalizeH="0" baseline="0" noProof="0" dirty="0">
                <a:ln>
                  <a:noFill/>
                </a:ln>
                <a:solidFill>
                  <a:srgbClr val="1E2A39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1E2A39"/>
                  </a:solidFill>
                  <a:effectLst/>
                  <a:uLnTx/>
                  <a:uFillTx/>
                  <a:cs typeface="Calibri" panose="020F0502020204030204" pitchFamily="34" charset="0"/>
                </a:rPr>
                <a:t>.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1050" kern="0" dirty="0">
                  <a:solidFill>
                    <a:srgbClr val="1E2A39"/>
                  </a:solidFill>
                  <a:cs typeface="Calibri" panose="020F0502020204030204" pitchFamily="34" charset="0"/>
                </a:rPr>
                <a:t>.</a:t>
              </a:r>
              <a:endParaRPr kumimoji="0" lang="en-IN" sz="1050" b="0" i="0" u="none" strike="noStrike" kern="0" cap="none" spc="0" normalizeH="0" baseline="0" noProof="0" dirty="0">
                <a:ln>
                  <a:noFill/>
                </a:ln>
                <a:solidFill>
                  <a:srgbClr val="1E2A39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1050" kern="0" dirty="0">
                  <a:solidFill>
                    <a:srgbClr val="1E2A39"/>
                  </a:solidFill>
                  <a:cs typeface="Calibri" panose="020F0502020204030204" pitchFamily="34" charset="0"/>
                </a:rPr>
                <a:t>DRG quintile average payment amount</a:t>
              </a: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1E2A39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5D0120FC-EDDD-423B-9F81-B98951B78BEE}"/>
                </a:ext>
              </a:extLst>
            </p:cNvPr>
            <p:cNvSpPr/>
            <p:nvPr/>
          </p:nvSpPr>
          <p:spPr>
            <a:xfrm>
              <a:off x="1648061" y="2208213"/>
              <a:ext cx="1916115" cy="1623115"/>
            </a:xfrm>
            <a:prstGeom prst="roundRect">
              <a:avLst/>
            </a:prstGeom>
            <a:noFill/>
            <a:ln w="28575" cap="flat" cmpd="sng" algn="ctr">
              <a:solidFill>
                <a:srgbClr val="01C7D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74" name="Oval 73">
            <a:extLst>
              <a:ext uri="{FF2B5EF4-FFF2-40B4-BE49-F238E27FC236}">
                <a16:creationId xmlns:a16="http://schemas.microsoft.com/office/drawing/2014/main" id="{49FD93DC-74BD-4F8C-B506-58914D4274B7}"/>
              </a:ext>
            </a:extLst>
          </p:cNvPr>
          <p:cNvSpPr/>
          <p:nvPr/>
        </p:nvSpPr>
        <p:spPr>
          <a:xfrm>
            <a:off x="3993146" y="856851"/>
            <a:ext cx="1098830" cy="1098830"/>
          </a:xfrm>
          <a:prstGeom prst="ellipse">
            <a:avLst/>
          </a:prstGeom>
          <a:noFill/>
          <a:ln w="28575" cap="flat" cmpd="sng" algn="ctr">
            <a:solidFill>
              <a:srgbClr val="01C7D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67D4DA1D-FF1F-419B-BDCC-13768CFB4D65}"/>
              </a:ext>
            </a:extLst>
          </p:cNvPr>
          <p:cNvSpPr/>
          <p:nvPr/>
        </p:nvSpPr>
        <p:spPr>
          <a:xfrm>
            <a:off x="4013941" y="2282274"/>
            <a:ext cx="1098830" cy="1098830"/>
          </a:xfrm>
          <a:prstGeom prst="ellipse">
            <a:avLst/>
          </a:prstGeom>
          <a:noFill/>
          <a:ln w="28575" cap="flat" cmpd="sng" algn="ctr">
            <a:solidFill>
              <a:srgbClr val="01C7D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46CDEA8-F035-4110-82E8-E7DC989172D3}"/>
              </a:ext>
            </a:extLst>
          </p:cNvPr>
          <p:cNvCxnSpPr>
            <a:cxnSpLocks/>
          </p:cNvCxnSpPr>
          <p:nvPr/>
        </p:nvCxnSpPr>
        <p:spPr>
          <a:xfrm>
            <a:off x="4542561" y="1955681"/>
            <a:ext cx="0" cy="326593"/>
          </a:xfrm>
          <a:prstGeom prst="straightConnector1">
            <a:avLst/>
          </a:prstGeom>
          <a:ln w="38100">
            <a:solidFill>
              <a:srgbClr val="01C7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F8989E9-7A5A-4E4E-B187-EA4CEF942AA2}"/>
              </a:ext>
            </a:extLst>
          </p:cNvPr>
          <p:cNvSpPr/>
          <p:nvPr/>
        </p:nvSpPr>
        <p:spPr>
          <a:xfrm>
            <a:off x="1703464" y="2613412"/>
            <a:ext cx="1916115" cy="1022739"/>
          </a:xfrm>
          <a:prstGeom prst="roundRect">
            <a:avLst/>
          </a:prstGeom>
          <a:noFill/>
          <a:ln w="28575" cap="flat" cmpd="sng" algn="ctr">
            <a:solidFill>
              <a:srgbClr val="01C7D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C79C452-A000-49E8-AE41-CACE82F4892E}"/>
              </a:ext>
            </a:extLst>
          </p:cNvPr>
          <p:cNvSpPr/>
          <p:nvPr/>
        </p:nvSpPr>
        <p:spPr>
          <a:xfrm>
            <a:off x="1837459" y="2577978"/>
            <a:ext cx="164812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>
                <a:ln w="0"/>
                <a:solidFill>
                  <a:srgbClr val="64605C"/>
                </a:solidFill>
                <a:cs typeface="Calibri" panose="020F0502020204030204" pitchFamily="34" charset="0"/>
              </a:rPr>
              <a:t>Data Preprocessing</a:t>
            </a:r>
            <a:endParaRPr kumimoji="0" lang="en-US" sz="1400" b="1" i="0" u="none" strike="noStrike" kern="0" cap="none" spc="0" normalizeH="0" baseline="0" noProof="0" dirty="0">
              <a:ln w="0"/>
              <a:solidFill>
                <a:srgbClr val="64605C"/>
              </a:solidFill>
              <a:uLnTx/>
              <a:uFillTx/>
              <a:cs typeface="Calibri" panose="020F050202020403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F085C21-6E2E-4CF0-B067-B5CF0315A343}"/>
              </a:ext>
            </a:extLst>
          </p:cNvPr>
          <p:cNvSpPr txBox="1"/>
          <p:nvPr/>
        </p:nvSpPr>
        <p:spPr>
          <a:xfrm>
            <a:off x="1685886" y="2809063"/>
            <a:ext cx="1996129" cy="777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sz="1050" dirty="0"/>
              <a:t>Mapped codes to definitions</a:t>
            </a:r>
          </a:p>
          <a:p>
            <a:pPr marL="171450" indent="-171450"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sz="1050" dirty="0"/>
              <a:t>Missing Value Analysis </a:t>
            </a:r>
          </a:p>
          <a:p>
            <a:pPr>
              <a:spcAft>
                <a:spcPts val="120"/>
              </a:spcAft>
            </a:pPr>
            <a:r>
              <a:rPr lang="en-US" sz="1050" dirty="0"/>
              <a:t>      Little’s MCAR -&gt; Imputation</a:t>
            </a:r>
          </a:p>
          <a:p>
            <a:pPr marL="171450" indent="-171450"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sz="1050" dirty="0"/>
              <a:t>NLP for textual features</a:t>
            </a:r>
            <a:endParaRPr lang="en-IN" sz="1050" dirty="0"/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9EF350A5-9CA6-47C1-AC6C-235AF40087C4}"/>
              </a:ext>
            </a:extLst>
          </p:cNvPr>
          <p:cNvSpPr/>
          <p:nvPr/>
        </p:nvSpPr>
        <p:spPr>
          <a:xfrm>
            <a:off x="1692823" y="3905303"/>
            <a:ext cx="1916115" cy="1022739"/>
          </a:xfrm>
          <a:prstGeom prst="roundRect">
            <a:avLst/>
          </a:prstGeom>
          <a:noFill/>
          <a:ln w="28575" cap="flat" cmpd="sng" algn="ctr">
            <a:solidFill>
              <a:srgbClr val="01C7D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DFA907B-7F92-45CF-826A-2E22CCEA29B6}"/>
              </a:ext>
            </a:extLst>
          </p:cNvPr>
          <p:cNvSpPr/>
          <p:nvPr/>
        </p:nvSpPr>
        <p:spPr>
          <a:xfrm>
            <a:off x="1743879" y="3888656"/>
            <a:ext cx="1840900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 w="0"/>
                <a:solidFill>
                  <a:srgbClr val="64605C"/>
                </a:solidFill>
                <a:uLnTx/>
                <a:uFillTx/>
                <a:cs typeface="Calibri" panose="020F0502020204030204" pitchFamily="34" charset="0"/>
              </a:rPr>
              <a:t>Feature Engineering 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84B92B1-E9FA-4E88-AAD5-56287BB0F73D}"/>
              </a:ext>
            </a:extLst>
          </p:cNvPr>
          <p:cNvSpPr txBox="1"/>
          <p:nvPr/>
        </p:nvSpPr>
        <p:spPr>
          <a:xfrm>
            <a:off x="1673490" y="4124212"/>
            <a:ext cx="1996129" cy="751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sz="1050" dirty="0"/>
              <a:t>Checked similarity for words with opposite severity</a:t>
            </a:r>
          </a:p>
          <a:p>
            <a:pPr marL="171450" indent="-171450"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sz="1050" dirty="0"/>
              <a:t>Calculated mean of word vectors to derive embeddings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B0EE8A0-6F79-4C99-A08E-7617AEB24418}"/>
              </a:ext>
            </a:extLst>
          </p:cNvPr>
          <p:cNvCxnSpPr>
            <a:cxnSpLocks/>
          </p:cNvCxnSpPr>
          <p:nvPr/>
        </p:nvCxnSpPr>
        <p:spPr>
          <a:xfrm rot="5400000">
            <a:off x="2503243" y="3779322"/>
            <a:ext cx="233212" cy="0"/>
          </a:xfrm>
          <a:prstGeom prst="straightConnector1">
            <a:avLst/>
          </a:prstGeom>
          <a:ln w="38100">
            <a:solidFill>
              <a:srgbClr val="01C7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8CBC6827-AAF5-4962-AAA2-1C65CA98BD1D}"/>
              </a:ext>
            </a:extLst>
          </p:cNvPr>
          <p:cNvSpPr/>
          <p:nvPr/>
        </p:nvSpPr>
        <p:spPr>
          <a:xfrm>
            <a:off x="1671731" y="5130739"/>
            <a:ext cx="1996128" cy="1106986"/>
          </a:xfrm>
          <a:prstGeom prst="roundRect">
            <a:avLst/>
          </a:prstGeom>
          <a:noFill/>
          <a:ln w="28575" cap="flat" cmpd="sng" algn="ctr">
            <a:solidFill>
              <a:srgbClr val="01C7D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32B4AE0-70B7-423C-93FB-D8DB8A891462}"/>
              </a:ext>
            </a:extLst>
          </p:cNvPr>
          <p:cNvSpPr txBox="1"/>
          <p:nvPr/>
        </p:nvSpPr>
        <p:spPr>
          <a:xfrm>
            <a:off x="1592174" y="5134997"/>
            <a:ext cx="2155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5E5A56"/>
                </a:solidFill>
                <a:effectLst/>
                <a:uLnTx/>
                <a:uFillTx/>
                <a:cs typeface="Calibri" panose="020F0502020204030204" pitchFamily="34" charset="0"/>
              </a:rPr>
              <a:t>Stratified Train-Test Split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1" i="0" u="none" strike="noStrike" kern="0" cap="none" spc="0" normalizeH="0" baseline="0" noProof="0" dirty="0">
              <a:ln>
                <a:noFill/>
              </a:ln>
              <a:solidFill>
                <a:srgbClr val="5E5A56"/>
              </a:solidFill>
              <a:effectLst/>
              <a:uLnTx/>
              <a:uFillTx/>
              <a:cs typeface="Calibri" panose="020F0502020204030204" pitchFamily="34" charset="0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A0DEBF6-4F83-419C-B365-DF15557BA905}"/>
              </a:ext>
            </a:extLst>
          </p:cNvPr>
          <p:cNvSpPr/>
          <p:nvPr/>
        </p:nvSpPr>
        <p:spPr>
          <a:xfrm>
            <a:off x="1575494" y="5680579"/>
            <a:ext cx="1345758" cy="61555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0" dirty="0">
                <a:ln w="0"/>
                <a:solidFill>
                  <a:srgbClr val="23232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Calibri" panose="020F0502020204030204" pitchFamily="34" charset="0"/>
              </a:rPr>
              <a:t>7</a:t>
            </a:r>
            <a:r>
              <a:rPr kumimoji="0" lang="en-US" sz="1100" b="0" i="0" u="none" strike="noStrike" kern="0" cap="none" spc="0" normalizeH="0" baseline="0" noProof="0" dirty="0">
                <a:ln w="0"/>
                <a:solidFill>
                  <a:srgbClr val="23232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cs typeface="Calibri" panose="020F0502020204030204" pitchFamily="34" charset="0"/>
              </a:rPr>
              <a:t>0%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 w="0"/>
                <a:solidFill>
                  <a:srgbClr val="23232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cs typeface="Calibri" panose="020F0502020204030204" pitchFamily="34" charset="0"/>
              </a:rPr>
              <a:t>Training Data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 w="0"/>
              <a:solidFill>
                <a:srgbClr val="232323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cs typeface="Calibri" panose="020F0502020204030204" pitchFamily="34" charset="0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550B2BED-3ACA-4D15-98E7-999C1D3469D1}"/>
              </a:ext>
            </a:extLst>
          </p:cNvPr>
          <p:cNvSpPr/>
          <p:nvPr/>
        </p:nvSpPr>
        <p:spPr>
          <a:xfrm>
            <a:off x="1983490" y="5674276"/>
            <a:ext cx="240434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0" dirty="0">
                <a:ln w="0"/>
                <a:solidFill>
                  <a:srgbClr val="23232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Calibri" panose="020F0502020204030204" pitchFamily="34" charset="0"/>
              </a:rPr>
              <a:t>3</a:t>
            </a:r>
            <a:r>
              <a:rPr kumimoji="0" lang="en-US" sz="1100" b="0" i="0" u="none" strike="noStrike" kern="0" cap="none" spc="0" normalizeH="0" baseline="0" noProof="0" dirty="0">
                <a:ln w="0"/>
                <a:solidFill>
                  <a:srgbClr val="23232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cs typeface="Calibri" panose="020F0502020204030204" pitchFamily="34" charset="0"/>
              </a:rPr>
              <a:t>0%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 w="0"/>
                <a:solidFill>
                  <a:srgbClr val="23232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cs typeface="Calibri" panose="020F0502020204030204" pitchFamily="34" charset="0"/>
              </a:rPr>
              <a:t>Test Data</a:t>
            </a: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E0DA3FB9-288D-4B26-A6C3-1E28B8E65782}"/>
              </a:ext>
            </a:extLst>
          </p:cNvPr>
          <p:cNvCxnSpPr>
            <a:cxnSpLocks/>
          </p:cNvCxnSpPr>
          <p:nvPr/>
        </p:nvCxnSpPr>
        <p:spPr>
          <a:xfrm>
            <a:off x="2618142" y="4919649"/>
            <a:ext cx="0" cy="233212"/>
          </a:xfrm>
          <a:prstGeom prst="straightConnector1">
            <a:avLst/>
          </a:prstGeom>
          <a:ln w="38100">
            <a:solidFill>
              <a:srgbClr val="01C7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32260126-85FB-4D12-83D7-936AAB29AD36}"/>
              </a:ext>
            </a:extLst>
          </p:cNvPr>
          <p:cNvCxnSpPr>
            <a:cxnSpLocks/>
            <a:stCxn id="111" idx="3"/>
          </p:cNvCxnSpPr>
          <p:nvPr/>
        </p:nvCxnSpPr>
        <p:spPr>
          <a:xfrm flipV="1">
            <a:off x="3667859" y="1342342"/>
            <a:ext cx="97985" cy="4341890"/>
          </a:xfrm>
          <a:prstGeom prst="bentConnector2">
            <a:avLst/>
          </a:prstGeom>
          <a:ln w="38100">
            <a:solidFill>
              <a:srgbClr val="01C7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C91830B6-37C4-4465-8932-925602C657AD}"/>
              </a:ext>
            </a:extLst>
          </p:cNvPr>
          <p:cNvCxnSpPr>
            <a:cxnSpLocks/>
          </p:cNvCxnSpPr>
          <p:nvPr/>
        </p:nvCxnSpPr>
        <p:spPr>
          <a:xfrm>
            <a:off x="3555156" y="1342342"/>
            <a:ext cx="384517" cy="0"/>
          </a:xfrm>
          <a:prstGeom prst="straightConnector1">
            <a:avLst/>
          </a:prstGeom>
          <a:ln w="38100">
            <a:solidFill>
              <a:srgbClr val="01C7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643CE43F-52A0-4ACC-A14D-C06187F3C42B}"/>
              </a:ext>
            </a:extLst>
          </p:cNvPr>
          <p:cNvSpPr txBox="1"/>
          <p:nvPr/>
        </p:nvSpPr>
        <p:spPr>
          <a:xfrm>
            <a:off x="1674562" y="5348237"/>
            <a:ext cx="18066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To ensure uniform proportion of amount codes.</a:t>
            </a:r>
            <a:endParaRPr lang="en-IN" sz="1050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47B86F8-8CB0-4127-9B60-C605D077DBBE}"/>
              </a:ext>
            </a:extLst>
          </p:cNvPr>
          <p:cNvSpPr txBox="1"/>
          <p:nvPr/>
        </p:nvSpPr>
        <p:spPr>
          <a:xfrm>
            <a:off x="4287624" y="837738"/>
            <a:ext cx="1248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5E5A56"/>
                </a:solidFill>
              </a:rPr>
              <a:t>PCA</a:t>
            </a:r>
            <a:endParaRPr lang="en-IN" sz="1400" b="1" dirty="0">
              <a:solidFill>
                <a:srgbClr val="5E5A56"/>
              </a:solidFill>
            </a:endParaRP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F082882B-E1AD-41E9-88F4-667283C99955}"/>
              </a:ext>
            </a:extLst>
          </p:cNvPr>
          <p:cNvCxnSpPr>
            <a:cxnSpLocks/>
          </p:cNvCxnSpPr>
          <p:nvPr/>
        </p:nvCxnSpPr>
        <p:spPr>
          <a:xfrm rot="5400000">
            <a:off x="2494774" y="2496806"/>
            <a:ext cx="233212" cy="0"/>
          </a:xfrm>
          <a:prstGeom prst="straightConnector1">
            <a:avLst/>
          </a:prstGeom>
          <a:ln w="38100">
            <a:solidFill>
              <a:srgbClr val="01C7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293B205A-AC52-4787-AC2B-16E1BEB03E21}"/>
              </a:ext>
            </a:extLst>
          </p:cNvPr>
          <p:cNvSpPr txBox="1"/>
          <p:nvPr/>
        </p:nvSpPr>
        <p:spPr>
          <a:xfrm>
            <a:off x="1703464" y="6019380"/>
            <a:ext cx="13457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(Standard Scaled)</a:t>
            </a:r>
            <a:endParaRPr lang="en-IN" sz="1000" dirty="0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1EDC787E-1247-4CB1-AD41-D01F101FC636}"/>
              </a:ext>
            </a:extLst>
          </p:cNvPr>
          <p:cNvSpPr/>
          <p:nvPr/>
        </p:nvSpPr>
        <p:spPr>
          <a:xfrm>
            <a:off x="4287624" y="1019137"/>
            <a:ext cx="54053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cap="none" spc="0" dirty="0">
                <a:ln w="0"/>
                <a:solidFill>
                  <a:srgbClr val="01C7D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95%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4A1B81CD-BB7A-4AFA-8198-AC7013DAD69C}"/>
              </a:ext>
            </a:extLst>
          </p:cNvPr>
          <p:cNvSpPr txBox="1"/>
          <p:nvPr/>
        </p:nvSpPr>
        <p:spPr>
          <a:xfrm>
            <a:off x="4023702" y="1253356"/>
            <a:ext cx="109883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Variance explained by 12 components</a:t>
            </a:r>
            <a:endParaRPr lang="en-IN" sz="1050" dirty="0"/>
          </a:p>
        </p:txBody>
      </p:sp>
      <p:pic>
        <p:nvPicPr>
          <p:cNvPr id="178" name="Picture 177">
            <a:extLst>
              <a:ext uri="{FF2B5EF4-FFF2-40B4-BE49-F238E27FC236}">
                <a16:creationId xmlns:a16="http://schemas.microsoft.com/office/drawing/2014/main" id="{991D66C8-3175-4457-B0E6-01C63C4D3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0083" y="1013101"/>
            <a:ext cx="3557089" cy="2256233"/>
          </a:xfrm>
          <a:prstGeom prst="rect">
            <a:avLst/>
          </a:prstGeom>
          <a:ln>
            <a:noFill/>
          </a:ln>
        </p:spPr>
      </p:pic>
      <p:grpSp>
        <p:nvGrpSpPr>
          <p:cNvPr id="206" name="Group 205">
            <a:extLst>
              <a:ext uri="{FF2B5EF4-FFF2-40B4-BE49-F238E27FC236}">
                <a16:creationId xmlns:a16="http://schemas.microsoft.com/office/drawing/2014/main" id="{E70AF5E6-4627-48AA-BBEB-9044783AF798}"/>
              </a:ext>
            </a:extLst>
          </p:cNvPr>
          <p:cNvGrpSpPr/>
          <p:nvPr/>
        </p:nvGrpSpPr>
        <p:grpSpPr>
          <a:xfrm>
            <a:off x="8816789" y="949719"/>
            <a:ext cx="3062949" cy="2479281"/>
            <a:chOff x="8981928" y="805753"/>
            <a:chExt cx="3062949" cy="2479281"/>
          </a:xfrm>
        </p:grpSpPr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8A797BC6-1C1D-4053-BB31-123221861C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58887" b="7807"/>
            <a:stretch/>
          </p:blipFill>
          <p:spPr>
            <a:xfrm>
              <a:off x="8981928" y="805753"/>
              <a:ext cx="2025512" cy="2276460"/>
            </a:xfrm>
            <a:prstGeom prst="rect">
              <a:avLst/>
            </a:prstGeom>
          </p:spPr>
        </p:pic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10D1725E-2953-486D-8A71-9CD73E771C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014" t="92614" r="12102" b="-1"/>
            <a:stretch/>
          </p:blipFill>
          <p:spPr>
            <a:xfrm>
              <a:off x="9209164" y="3074392"/>
              <a:ext cx="2515217" cy="210642"/>
            </a:xfrm>
            <a:prstGeom prst="rect">
              <a:avLst/>
            </a:prstGeom>
          </p:spPr>
        </p:pic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3138F663-4DCF-433F-8832-35DC41D3E5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3187" t="2669" b="88111"/>
            <a:stretch/>
          </p:blipFill>
          <p:spPr>
            <a:xfrm>
              <a:off x="10741593" y="867676"/>
              <a:ext cx="1303284" cy="240869"/>
            </a:xfrm>
            <a:prstGeom prst="rect">
              <a:avLst/>
            </a:prstGeom>
          </p:spPr>
        </p:pic>
      </p:grpSp>
      <p:sp>
        <p:nvSpPr>
          <p:cNvPr id="185" name="Rectangle 184">
            <a:extLst>
              <a:ext uri="{FF2B5EF4-FFF2-40B4-BE49-F238E27FC236}">
                <a16:creationId xmlns:a16="http://schemas.microsoft.com/office/drawing/2014/main" id="{74FF4AFA-3BC3-410B-A7D1-E71F38DA296B}"/>
              </a:ext>
            </a:extLst>
          </p:cNvPr>
          <p:cNvSpPr/>
          <p:nvPr/>
        </p:nvSpPr>
        <p:spPr>
          <a:xfrm>
            <a:off x="3916705" y="706702"/>
            <a:ext cx="8128169" cy="2800106"/>
          </a:xfrm>
          <a:prstGeom prst="rect">
            <a:avLst/>
          </a:prstGeom>
          <a:noFill/>
          <a:ln w="19050">
            <a:solidFill>
              <a:srgbClr val="01C7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343123DC-265A-4093-874A-72ADBE606D35}"/>
              </a:ext>
            </a:extLst>
          </p:cNvPr>
          <p:cNvSpPr txBox="1"/>
          <p:nvPr/>
        </p:nvSpPr>
        <p:spPr>
          <a:xfrm>
            <a:off x="4113726" y="2700252"/>
            <a:ext cx="13598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&gt; Threshold</a:t>
            </a:r>
            <a:endParaRPr lang="en-IN" sz="1050" b="1" dirty="0"/>
          </a:p>
        </p:txBody>
      </p: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397FA10C-4188-42B2-ACF3-0AC86633BF2C}"/>
              </a:ext>
            </a:extLst>
          </p:cNvPr>
          <p:cNvCxnSpPr/>
          <p:nvPr/>
        </p:nvCxnSpPr>
        <p:spPr>
          <a:xfrm>
            <a:off x="4552278" y="2917633"/>
            <a:ext cx="0" cy="207148"/>
          </a:xfrm>
          <a:prstGeom prst="straightConnector1">
            <a:avLst/>
          </a:prstGeom>
          <a:ln>
            <a:solidFill>
              <a:srgbClr val="01C7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TextBox 201">
            <a:extLst>
              <a:ext uri="{FF2B5EF4-FFF2-40B4-BE49-F238E27FC236}">
                <a16:creationId xmlns:a16="http://schemas.microsoft.com/office/drawing/2014/main" id="{68B28844-042F-4043-B8D6-067621F1D20A}"/>
              </a:ext>
            </a:extLst>
          </p:cNvPr>
          <p:cNvSpPr txBox="1"/>
          <p:nvPr/>
        </p:nvSpPr>
        <p:spPr>
          <a:xfrm>
            <a:off x="3887763" y="3050136"/>
            <a:ext cx="13598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Anomaly</a:t>
            </a:r>
            <a:endParaRPr lang="en-IN" sz="1050" b="1" dirty="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2B5B5D79-E3E8-4DFC-ABE2-9A8E80DB6265}"/>
              </a:ext>
            </a:extLst>
          </p:cNvPr>
          <p:cNvSpPr txBox="1"/>
          <p:nvPr/>
        </p:nvSpPr>
        <p:spPr>
          <a:xfrm>
            <a:off x="6884232" y="673300"/>
            <a:ext cx="4060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64605C"/>
                </a:solidFill>
              </a:rPr>
              <a:t>Unsupervised Anomaly Detection</a:t>
            </a:r>
            <a:endParaRPr lang="en-IN" sz="1400" b="1" dirty="0">
              <a:solidFill>
                <a:srgbClr val="64605C"/>
              </a:solidFill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AB807509-74DE-4594-B555-97F22C6A0F6F}"/>
              </a:ext>
            </a:extLst>
          </p:cNvPr>
          <p:cNvSpPr txBox="1"/>
          <p:nvPr/>
        </p:nvSpPr>
        <p:spPr>
          <a:xfrm>
            <a:off x="4276397" y="2305206"/>
            <a:ext cx="2256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64605C"/>
                </a:solidFill>
              </a:rPr>
              <a:t>Score</a:t>
            </a:r>
            <a:endParaRPr lang="en-IN" sz="1400" b="1" dirty="0">
              <a:solidFill>
                <a:srgbClr val="64605C"/>
              </a:solidFill>
            </a:endParaRP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B63D9592-3A9C-4850-8D66-FBE79685B92C}"/>
              </a:ext>
            </a:extLst>
          </p:cNvPr>
          <p:cNvCxnSpPr/>
          <p:nvPr/>
        </p:nvCxnSpPr>
        <p:spPr>
          <a:xfrm>
            <a:off x="4542561" y="2526113"/>
            <a:ext cx="0" cy="207148"/>
          </a:xfrm>
          <a:prstGeom prst="straightConnector1">
            <a:avLst/>
          </a:prstGeom>
          <a:ln>
            <a:solidFill>
              <a:srgbClr val="01C7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3E5D9B94-EBA0-4765-BD58-8D060257872F}"/>
              </a:ext>
            </a:extLst>
          </p:cNvPr>
          <p:cNvCxnSpPr>
            <a:cxnSpLocks/>
            <a:stCxn id="185" idx="2"/>
          </p:cNvCxnSpPr>
          <p:nvPr/>
        </p:nvCxnSpPr>
        <p:spPr>
          <a:xfrm>
            <a:off x="7980790" y="3506808"/>
            <a:ext cx="8487" cy="234100"/>
          </a:xfrm>
          <a:prstGeom prst="straightConnector1">
            <a:avLst/>
          </a:prstGeom>
          <a:ln w="38100">
            <a:solidFill>
              <a:srgbClr val="01C7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Rectangle 212">
            <a:extLst>
              <a:ext uri="{FF2B5EF4-FFF2-40B4-BE49-F238E27FC236}">
                <a16:creationId xmlns:a16="http://schemas.microsoft.com/office/drawing/2014/main" id="{0ABCB2FE-BA3E-4982-9273-511FB2C62B8E}"/>
              </a:ext>
            </a:extLst>
          </p:cNvPr>
          <p:cNvSpPr/>
          <p:nvPr/>
        </p:nvSpPr>
        <p:spPr>
          <a:xfrm>
            <a:off x="3925193" y="3727714"/>
            <a:ext cx="8128168" cy="2573698"/>
          </a:xfrm>
          <a:prstGeom prst="rect">
            <a:avLst/>
          </a:prstGeom>
          <a:noFill/>
          <a:ln w="19050">
            <a:solidFill>
              <a:srgbClr val="01C7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95B09C5C-08E4-484B-9C59-476B6352083C}"/>
              </a:ext>
            </a:extLst>
          </p:cNvPr>
          <p:cNvSpPr txBox="1"/>
          <p:nvPr/>
        </p:nvSpPr>
        <p:spPr>
          <a:xfrm>
            <a:off x="7992708" y="3478190"/>
            <a:ext cx="21572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Labelled Anomalies</a:t>
            </a:r>
            <a:endParaRPr lang="en-IN" sz="1050" b="1" dirty="0"/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D1FE7F7A-1120-413E-98B1-396D9103D9A0}"/>
              </a:ext>
            </a:extLst>
          </p:cNvPr>
          <p:cNvSpPr txBox="1"/>
          <p:nvPr/>
        </p:nvSpPr>
        <p:spPr>
          <a:xfrm>
            <a:off x="6884231" y="3698832"/>
            <a:ext cx="4060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64605C"/>
                </a:solidFill>
              </a:rPr>
              <a:t>Supervised Anomaly Detection</a:t>
            </a:r>
            <a:endParaRPr lang="en-IN" sz="1400" b="1" dirty="0">
              <a:solidFill>
                <a:srgbClr val="64605C"/>
              </a:solidFill>
            </a:endParaRPr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2992B5F3-25B9-4A3E-B194-69F2B859F676}"/>
              </a:ext>
            </a:extLst>
          </p:cNvPr>
          <p:cNvGrpSpPr/>
          <p:nvPr/>
        </p:nvGrpSpPr>
        <p:grpSpPr>
          <a:xfrm>
            <a:off x="4058589" y="5231165"/>
            <a:ext cx="1500454" cy="1154162"/>
            <a:chOff x="5371922" y="4673859"/>
            <a:chExt cx="1500454" cy="1154162"/>
          </a:xfrm>
        </p:grpSpPr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8BDF97D4-6C5C-4D18-8E51-1215F1CA2CC5}"/>
                </a:ext>
              </a:extLst>
            </p:cNvPr>
            <p:cNvSpPr txBox="1"/>
            <p:nvPr/>
          </p:nvSpPr>
          <p:spPr>
            <a:xfrm>
              <a:off x="5371922" y="4673859"/>
              <a:ext cx="1500454" cy="115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5E5A56"/>
                  </a:solidFill>
                  <a:effectLst/>
                  <a:uLnTx/>
                  <a:uFillTx/>
                  <a:cs typeface="Calibri" panose="020F0502020204030204" pitchFamily="34" charset="0"/>
                </a:rPr>
                <a:t>Pipeline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b="1" kern="0" dirty="0">
                  <a:solidFill>
                    <a:srgbClr val="5E5A56"/>
                  </a:solidFill>
                  <a:cs typeface="Calibri" panose="020F0502020204030204" pitchFamily="34" charset="0"/>
                </a:rPr>
                <a:t>Steps-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b="1" kern="0" dirty="0">
                  <a:solidFill>
                    <a:srgbClr val="5E5A56"/>
                  </a:solidFill>
                  <a:cs typeface="Calibri" panose="020F0502020204030204" pitchFamily="34" charset="0"/>
                </a:rPr>
                <a:t>1.Standard Scaler 2.Classifier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E5A56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200" b="1" i="0" u="none" strike="noStrike" kern="0" cap="none" spc="0" normalizeH="0" baseline="0" noProof="0" dirty="0">
                <a:ln>
                  <a:noFill/>
                </a:ln>
                <a:solidFill>
                  <a:srgbClr val="5E5A56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</p:txBody>
        </p:sp>
        <p:sp>
          <p:nvSpPr>
            <p:cNvPr id="275" name="Rectangle: Rounded Corners 274">
              <a:extLst>
                <a:ext uri="{FF2B5EF4-FFF2-40B4-BE49-F238E27FC236}">
                  <a16:creationId xmlns:a16="http://schemas.microsoft.com/office/drawing/2014/main" id="{870EC2FF-B8B7-4F73-AAD5-46E4BF8496AD}"/>
                </a:ext>
              </a:extLst>
            </p:cNvPr>
            <p:cNvSpPr/>
            <p:nvPr/>
          </p:nvSpPr>
          <p:spPr>
            <a:xfrm>
              <a:off x="5489227" y="4683443"/>
              <a:ext cx="1283826" cy="842242"/>
            </a:xfrm>
            <a:prstGeom prst="roundRect">
              <a:avLst/>
            </a:prstGeom>
            <a:noFill/>
            <a:ln w="28575" cap="flat" cmpd="sng" algn="ctr">
              <a:solidFill>
                <a:srgbClr val="01C7D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06D60562-F400-4FA4-995A-7B7B9124BEEB}"/>
              </a:ext>
            </a:extLst>
          </p:cNvPr>
          <p:cNvGrpSpPr/>
          <p:nvPr/>
        </p:nvGrpSpPr>
        <p:grpSpPr>
          <a:xfrm>
            <a:off x="5955134" y="4283340"/>
            <a:ext cx="1106616" cy="1006829"/>
            <a:chOff x="7161110" y="4134686"/>
            <a:chExt cx="1106616" cy="1006829"/>
          </a:xfrm>
        </p:grpSpPr>
        <p:sp>
          <p:nvSpPr>
            <p:cNvPr id="280" name="Rectangle: Rounded Corners 279">
              <a:extLst>
                <a:ext uri="{FF2B5EF4-FFF2-40B4-BE49-F238E27FC236}">
                  <a16:creationId xmlns:a16="http://schemas.microsoft.com/office/drawing/2014/main" id="{17AF5529-8A4A-4990-A44E-66E95AC2C843}"/>
                </a:ext>
              </a:extLst>
            </p:cNvPr>
            <p:cNvSpPr/>
            <p:nvPr/>
          </p:nvSpPr>
          <p:spPr>
            <a:xfrm>
              <a:off x="7161110" y="4134686"/>
              <a:ext cx="1089818" cy="829658"/>
            </a:xfrm>
            <a:prstGeom prst="roundRect">
              <a:avLst/>
            </a:prstGeom>
            <a:noFill/>
            <a:ln w="28575" cap="flat" cmpd="sng" algn="ctr">
              <a:solidFill>
                <a:srgbClr val="01C7D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313FE074-735B-400C-92D0-40A1D7698E0A}"/>
                </a:ext>
              </a:extLst>
            </p:cNvPr>
            <p:cNvSpPr txBox="1"/>
            <p:nvPr/>
          </p:nvSpPr>
          <p:spPr>
            <a:xfrm>
              <a:off x="7177908" y="4310518"/>
              <a:ext cx="108981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kern="0" dirty="0">
                  <a:solidFill>
                    <a:srgbClr val="5E5A56"/>
                  </a:solidFill>
                  <a:cs typeface="Calibri" panose="020F0502020204030204" pitchFamily="34" charset="0"/>
                </a:rPr>
                <a:t>Logistic Regression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E5A56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E5A56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200" b="1" i="0" u="none" strike="noStrike" kern="0" cap="none" spc="0" normalizeH="0" baseline="0" noProof="0" dirty="0">
                <a:ln>
                  <a:noFill/>
                </a:ln>
                <a:solidFill>
                  <a:srgbClr val="5E5A56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</p:txBody>
        </p: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12EB5703-3558-47EE-89EA-DE53ABD45B9E}"/>
              </a:ext>
            </a:extLst>
          </p:cNvPr>
          <p:cNvGrpSpPr/>
          <p:nvPr/>
        </p:nvGrpSpPr>
        <p:grpSpPr>
          <a:xfrm>
            <a:off x="5786350" y="5233100"/>
            <a:ext cx="1500454" cy="1012892"/>
            <a:chOff x="5851988" y="5199517"/>
            <a:chExt cx="1500454" cy="1012892"/>
          </a:xfrm>
        </p:grpSpPr>
        <p:sp>
          <p:nvSpPr>
            <p:cNvPr id="282" name="Rectangle: Rounded Corners 281">
              <a:extLst>
                <a:ext uri="{FF2B5EF4-FFF2-40B4-BE49-F238E27FC236}">
                  <a16:creationId xmlns:a16="http://schemas.microsoft.com/office/drawing/2014/main" id="{1DDCFBB6-9399-405D-8CE7-B49AC0AE07C0}"/>
                </a:ext>
              </a:extLst>
            </p:cNvPr>
            <p:cNvSpPr/>
            <p:nvPr/>
          </p:nvSpPr>
          <p:spPr>
            <a:xfrm>
              <a:off x="6025015" y="5199517"/>
              <a:ext cx="1089818" cy="829658"/>
            </a:xfrm>
            <a:prstGeom prst="roundRect">
              <a:avLst/>
            </a:prstGeom>
            <a:noFill/>
            <a:ln w="28575" cap="flat" cmpd="sng" algn="ctr">
              <a:solidFill>
                <a:srgbClr val="01C7D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DEB3B528-CB81-4051-A09C-00C1BD550B7A}"/>
                </a:ext>
              </a:extLst>
            </p:cNvPr>
            <p:cNvSpPr txBox="1"/>
            <p:nvPr/>
          </p:nvSpPr>
          <p:spPr>
            <a:xfrm>
              <a:off x="5851988" y="5381412"/>
              <a:ext cx="15004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kern="0" dirty="0">
                  <a:solidFill>
                    <a:srgbClr val="5E5A56"/>
                  </a:solidFill>
                  <a:cs typeface="Calibri" panose="020F0502020204030204" pitchFamily="34" charset="0"/>
                </a:rPr>
                <a:t>Random Forest Classifier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E5A56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E5A56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200" b="1" i="0" u="none" strike="noStrike" kern="0" cap="none" spc="0" normalizeH="0" baseline="0" noProof="0" dirty="0">
                <a:ln>
                  <a:noFill/>
                </a:ln>
                <a:solidFill>
                  <a:srgbClr val="5E5A56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</p:txBody>
        </p:sp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7306BF12-8014-4D33-8136-303B177994BA}"/>
              </a:ext>
            </a:extLst>
          </p:cNvPr>
          <p:cNvGrpSpPr/>
          <p:nvPr/>
        </p:nvGrpSpPr>
        <p:grpSpPr>
          <a:xfrm>
            <a:off x="8611730" y="4600633"/>
            <a:ext cx="1702479" cy="931721"/>
            <a:chOff x="7390186" y="4032793"/>
            <a:chExt cx="1722650" cy="931721"/>
          </a:xfrm>
        </p:grpSpPr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796E45D6-E47A-404C-B396-9826AEC750B0}"/>
                </a:ext>
              </a:extLst>
            </p:cNvPr>
            <p:cNvSpPr txBox="1"/>
            <p:nvPr/>
          </p:nvSpPr>
          <p:spPr>
            <a:xfrm>
              <a:off x="7513248" y="4032793"/>
              <a:ext cx="14976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5E5A56"/>
                  </a:solidFill>
                  <a:effectLst/>
                  <a:uLnTx/>
                  <a:uFillTx/>
                  <a:cs typeface="Calibri" panose="020F0502020204030204" pitchFamily="34" charset="0"/>
                </a:rPr>
                <a:t>Hyperparameter Tuning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200" b="1" i="0" u="none" strike="noStrike" kern="0" cap="none" spc="0" normalizeH="0" baseline="0" noProof="0" dirty="0">
                <a:ln>
                  <a:noFill/>
                </a:ln>
                <a:solidFill>
                  <a:srgbClr val="5E5A56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C9FE922D-30EF-4C38-9385-4D7FAABDD8FE}"/>
                </a:ext>
              </a:extLst>
            </p:cNvPr>
            <p:cNvSpPr txBox="1"/>
            <p:nvPr/>
          </p:nvSpPr>
          <p:spPr>
            <a:xfrm>
              <a:off x="7390186" y="4410516"/>
              <a:ext cx="172265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GridsearchCV</a:t>
              </a:r>
            </a:p>
            <a:p>
              <a:pPr algn="ctr"/>
              <a:r>
                <a:rPr lang="en-US" sz="1000" dirty="0"/>
                <a:t>CV:5, Scoring:’f1’</a:t>
              </a:r>
            </a:p>
            <a:p>
              <a:pPr algn="ctr"/>
              <a:r>
                <a:rPr lang="en-US" sz="1000" dirty="0"/>
                <a:t>Best Param- C:0.1</a:t>
              </a:r>
              <a:endParaRPr lang="en-IN" sz="1000" dirty="0"/>
            </a:p>
          </p:txBody>
        </p:sp>
        <p:sp>
          <p:nvSpPr>
            <p:cNvPr id="288" name="Rectangle: Rounded Corners 287">
              <a:extLst>
                <a:ext uri="{FF2B5EF4-FFF2-40B4-BE49-F238E27FC236}">
                  <a16:creationId xmlns:a16="http://schemas.microsoft.com/office/drawing/2014/main" id="{926EDFE6-56B9-46FC-819D-E285EC4EB8FD}"/>
                </a:ext>
              </a:extLst>
            </p:cNvPr>
            <p:cNvSpPr/>
            <p:nvPr/>
          </p:nvSpPr>
          <p:spPr>
            <a:xfrm>
              <a:off x="7567374" y="4067304"/>
              <a:ext cx="1368275" cy="889144"/>
            </a:xfrm>
            <a:prstGeom prst="roundRect">
              <a:avLst/>
            </a:prstGeom>
            <a:noFill/>
            <a:ln w="28575" cap="flat" cmpd="sng" algn="ctr">
              <a:solidFill>
                <a:srgbClr val="01C7D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6747FC28-FF6A-4033-8CD7-9D7AF30A954A}"/>
              </a:ext>
            </a:extLst>
          </p:cNvPr>
          <p:cNvGrpSpPr/>
          <p:nvPr/>
        </p:nvGrpSpPr>
        <p:grpSpPr>
          <a:xfrm>
            <a:off x="7465915" y="5265526"/>
            <a:ext cx="1207232" cy="774121"/>
            <a:chOff x="7557829" y="5180515"/>
            <a:chExt cx="1422932" cy="889144"/>
          </a:xfrm>
        </p:grpSpPr>
        <p:sp>
          <p:nvSpPr>
            <p:cNvPr id="299" name="Rectangle: Rounded Corners 298">
              <a:extLst>
                <a:ext uri="{FF2B5EF4-FFF2-40B4-BE49-F238E27FC236}">
                  <a16:creationId xmlns:a16="http://schemas.microsoft.com/office/drawing/2014/main" id="{33B71639-6B7D-4C30-AE14-C43280C6A6F2}"/>
                </a:ext>
              </a:extLst>
            </p:cNvPr>
            <p:cNvSpPr/>
            <p:nvPr/>
          </p:nvSpPr>
          <p:spPr>
            <a:xfrm>
              <a:off x="7567374" y="5180515"/>
              <a:ext cx="1368275" cy="889144"/>
            </a:xfrm>
            <a:prstGeom prst="roundRect">
              <a:avLst/>
            </a:prstGeom>
            <a:noFill/>
            <a:ln w="28575" cap="flat" cmpd="sng" algn="ctr">
              <a:solidFill>
                <a:srgbClr val="01C7D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6D07E0E1-74F2-4077-987C-DBFC160F6F5C}"/>
                </a:ext>
              </a:extLst>
            </p:cNvPr>
            <p:cNvSpPr txBox="1"/>
            <p:nvPr/>
          </p:nvSpPr>
          <p:spPr>
            <a:xfrm>
              <a:off x="7557829" y="5218491"/>
              <a:ext cx="1422932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5E5A56"/>
                  </a:solidFill>
                  <a:effectLst/>
                  <a:uLnTx/>
                  <a:uFillTx/>
                  <a:cs typeface="Calibri" panose="020F0502020204030204" pitchFamily="34" charset="0"/>
                </a:rPr>
                <a:t>Cross Validated (n_splits=5)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5E5A56"/>
                  </a:solidFill>
                  <a:effectLst/>
                  <a:uLnTx/>
                  <a:uFillTx/>
                  <a:cs typeface="Calibri" panose="020F0502020204030204" pitchFamily="34" charset="0"/>
                </a:rPr>
                <a:t> ROC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b="1" kern="0" dirty="0">
                  <a:solidFill>
                    <a:srgbClr val="5E5A56"/>
                  </a:solidFill>
                  <a:cs typeface="Calibri" panose="020F0502020204030204" pitchFamily="34" charset="0"/>
                </a:rPr>
                <a:t>AUC</a:t>
              </a:r>
              <a:endParaRPr kumimoji="0" lang="en-IN" sz="1050" b="1" i="0" u="none" strike="noStrike" kern="0" cap="none" spc="0" normalizeH="0" baseline="0" noProof="0" dirty="0">
                <a:ln>
                  <a:noFill/>
                </a:ln>
                <a:solidFill>
                  <a:srgbClr val="5E5A56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</p:txBody>
        </p:sp>
      </p:grpSp>
      <p:sp>
        <p:nvSpPr>
          <p:cNvPr id="303" name="Rectangle: Rounded Corners 302">
            <a:extLst>
              <a:ext uri="{FF2B5EF4-FFF2-40B4-BE49-F238E27FC236}">
                <a16:creationId xmlns:a16="http://schemas.microsoft.com/office/drawing/2014/main" id="{3F529F31-8237-442F-9DCE-E974EEA965C6}"/>
              </a:ext>
            </a:extLst>
          </p:cNvPr>
          <p:cNvSpPr/>
          <p:nvPr/>
        </p:nvSpPr>
        <p:spPr>
          <a:xfrm>
            <a:off x="10627594" y="4368581"/>
            <a:ext cx="1146943" cy="385595"/>
          </a:xfrm>
          <a:prstGeom prst="roundRect">
            <a:avLst/>
          </a:prstGeom>
          <a:noFill/>
          <a:ln w="28575" cap="flat" cmpd="sng" algn="ctr">
            <a:solidFill>
              <a:srgbClr val="01C7D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C74FBFE7-C08C-49C0-8DA8-E64EB433E4D3}"/>
              </a:ext>
            </a:extLst>
          </p:cNvPr>
          <p:cNvSpPr txBox="1"/>
          <p:nvPr/>
        </p:nvSpPr>
        <p:spPr>
          <a:xfrm>
            <a:off x="10435268" y="4422758"/>
            <a:ext cx="1497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E5A56"/>
                </a:solidFill>
                <a:effectLst/>
                <a:uLnTx/>
                <a:uFillTx/>
                <a:cs typeface="Calibri" panose="020F0502020204030204" pitchFamily="34" charset="0"/>
              </a:rPr>
              <a:t>Pickling</a:t>
            </a:r>
            <a:endParaRPr kumimoji="0" lang="en-IN" sz="1200" b="1" i="0" u="none" strike="noStrike" kern="0" cap="none" spc="0" normalizeH="0" baseline="0" noProof="0" dirty="0">
              <a:ln>
                <a:noFill/>
              </a:ln>
              <a:solidFill>
                <a:srgbClr val="5E5A56"/>
              </a:solidFill>
              <a:effectLst/>
              <a:uLnTx/>
              <a:uFillTx/>
              <a:cs typeface="Calibri" panose="020F0502020204030204" pitchFamily="34" charset="0"/>
            </a:endParaRPr>
          </a:p>
        </p:txBody>
      </p: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8A513D11-5742-4554-B1C9-4DF2F3ECBDE1}"/>
              </a:ext>
            </a:extLst>
          </p:cNvPr>
          <p:cNvGrpSpPr/>
          <p:nvPr/>
        </p:nvGrpSpPr>
        <p:grpSpPr>
          <a:xfrm>
            <a:off x="3986077" y="4277468"/>
            <a:ext cx="2404341" cy="963281"/>
            <a:chOff x="3833825" y="4674081"/>
            <a:chExt cx="2404341" cy="963281"/>
          </a:xfrm>
        </p:grpSpPr>
        <p:sp>
          <p:nvSpPr>
            <p:cNvPr id="261" name="Rectangle: Rounded Corners 260">
              <a:extLst>
                <a:ext uri="{FF2B5EF4-FFF2-40B4-BE49-F238E27FC236}">
                  <a16:creationId xmlns:a16="http://schemas.microsoft.com/office/drawing/2014/main" id="{20CDA72C-A221-440D-A5D9-67AEE0C6C206}"/>
                </a:ext>
              </a:extLst>
            </p:cNvPr>
            <p:cNvSpPr/>
            <p:nvPr/>
          </p:nvSpPr>
          <p:spPr>
            <a:xfrm>
              <a:off x="4013941" y="4682892"/>
              <a:ext cx="1315991" cy="855425"/>
            </a:xfrm>
            <a:prstGeom prst="roundRect">
              <a:avLst/>
            </a:prstGeom>
            <a:noFill/>
            <a:ln w="28575" cap="flat" cmpd="sng" algn="ctr">
              <a:solidFill>
                <a:srgbClr val="01C7D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7B5EBE78-FABE-4082-9FDC-D529EF815C55}"/>
                </a:ext>
              </a:extLst>
            </p:cNvPr>
            <p:cNvSpPr txBox="1"/>
            <p:nvPr/>
          </p:nvSpPr>
          <p:spPr>
            <a:xfrm>
              <a:off x="4018074" y="4674081"/>
              <a:ext cx="13159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5E5A56"/>
                  </a:solidFill>
                  <a:effectLst/>
                  <a:uLnTx/>
                  <a:uFillTx/>
                  <a:cs typeface="Calibri" panose="020F0502020204030204" pitchFamily="34" charset="0"/>
                </a:rPr>
                <a:t>Stratified Train-Test Split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200" b="1" i="0" u="none" strike="noStrike" kern="0" cap="none" spc="0" normalizeH="0" baseline="0" noProof="0" dirty="0">
                <a:ln>
                  <a:noFill/>
                </a:ln>
                <a:solidFill>
                  <a:srgbClr val="5E5A56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C77003F4-98C1-4237-9C2C-12F321833A96}"/>
                </a:ext>
              </a:extLst>
            </p:cNvPr>
            <p:cNvSpPr/>
            <p:nvPr/>
          </p:nvSpPr>
          <p:spPr>
            <a:xfrm>
              <a:off x="3897042" y="5067975"/>
              <a:ext cx="978502" cy="56938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 w="0"/>
                  <a:solidFill>
                    <a:srgbClr val="232323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cs typeface="Calibri" panose="020F0502020204030204" pitchFamily="34" charset="0"/>
                </a:rPr>
                <a:t>80%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 w="0"/>
                  <a:solidFill>
                    <a:srgbClr val="232323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cs typeface="Calibri" panose="020F0502020204030204" pitchFamily="34" charset="0"/>
                </a:rPr>
                <a:t>Training Data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 w="0"/>
                <a:solidFill>
                  <a:srgbClr val="23232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cs typeface="Calibri" panose="020F0502020204030204" pitchFamily="34" charset="0"/>
              </a:endParaRPr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A8FEEDA0-033B-4FC8-8390-91DDED9F88E5}"/>
                </a:ext>
              </a:extLst>
            </p:cNvPr>
            <p:cNvSpPr/>
            <p:nvPr/>
          </p:nvSpPr>
          <p:spPr>
            <a:xfrm>
              <a:off x="3833825" y="5069471"/>
              <a:ext cx="2404341" cy="40780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 w="0"/>
                  <a:solidFill>
                    <a:srgbClr val="232323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cs typeface="Calibri" panose="020F0502020204030204" pitchFamily="34" charset="0"/>
                </a:rPr>
                <a:t>20%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 w="0"/>
                  <a:solidFill>
                    <a:srgbClr val="232323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cs typeface="Calibri" panose="020F0502020204030204" pitchFamily="34" charset="0"/>
                </a:rPr>
                <a:t>Test Data</a:t>
              </a:r>
            </a:p>
          </p:txBody>
        </p:sp>
      </p:grpSp>
      <p:sp>
        <p:nvSpPr>
          <p:cNvPr id="312" name="Rectangle 311">
            <a:extLst>
              <a:ext uri="{FF2B5EF4-FFF2-40B4-BE49-F238E27FC236}">
                <a16:creationId xmlns:a16="http://schemas.microsoft.com/office/drawing/2014/main" id="{2E222B62-3A64-49F5-85DE-14886AD7067E}"/>
              </a:ext>
            </a:extLst>
          </p:cNvPr>
          <p:cNvSpPr/>
          <p:nvPr/>
        </p:nvSpPr>
        <p:spPr>
          <a:xfrm>
            <a:off x="4040482" y="4008289"/>
            <a:ext cx="1576609" cy="2169310"/>
          </a:xfrm>
          <a:prstGeom prst="rect">
            <a:avLst/>
          </a:prstGeom>
          <a:noFill/>
          <a:ln w="19050">
            <a:solidFill>
              <a:srgbClr val="01C7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C46A0DFF-511F-46C2-8D1D-DDA75F172820}"/>
              </a:ext>
            </a:extLst>
          </p:cNvPr>
          <p:cNvSpPr txBox="1"/>
          <p:nvPr/>
        </p:nvSpPr>
        <p:spPr>
          <a:xfrm>
            <a:off x="4209656" y="3980798"/>
            <a:ext cx="2007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64605C"/>
                </a:solidFill>
              </a:rPr>
              <a:t>Preprocessing</a:t>
            </a:r>
            <a:endParaRPr lang="en-IN" sz="1400" b="1" dirty="0">
              <a:solidFill>
                <a:srgbClr val="64605C"/>
              </a:solidFill>
            </a:endParaRPr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4CB500AF-7414-45D2-A771-E28FC769B276}"/>
              </a:ext>
            </a:extLst>
          </p:cNvPr>
          <p:cNvSpPr/>
          <p:nvPr/>
        </p:nvSpPr>
        <p:spPr>
          <a:xfrm>
            <a:off x="5734901" y="4005350"/>
            <a:ext cx="1505362" cy="2162367"/>
          </a:xfrm>
          <a:prstGeom prst="rect">
            <a:avLst/>
          </a:prstGeom>
          <a:noFill/>
          <a:ln w="19050">
            <a:solidFill>
              <a:srgbClr val="01C7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E7C5CDE2-45A8-413A-97E7-EE9E50052ADF}"/>
              </a:ext>
            </a:extLst>
          </p:cNvPr>
          <p:cNvSpPr txBox="1"/>
          <p:nvPr/>
        </p:nvSpPr>
        <p:spPr>
          <a:xfrm>
            <a:off x="6032806" y="3999140"/>
            <a:ext cx="2007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64605C"/>
                </a:solidFill>
              </a:rPr>
              <a:t>Modelling</a:t>
            </a:r>
            <a:endParaRPr lang="en-IN" sz="1400" b="1" dirty="0">
              <a:solidFill>
                <a:srgbClr val="64605C"/>
              </a:solidFill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4D051C76-BE16-470D-8CBC-C8F87373CFEF}"/>
              </a:ext>
            </a:extLst>
          </p:cNvPr>
          <p:cNvSpPr/>
          <p:nvPr/>
        </p:nvSpPr>
        <p:spPr>
          <a:xfrm>
            <a:off x="7358600" y="4005798"/>
            <a:ext cx="2893693" cy="2178902"/>
          </a:xfrm>
          <a:prstGeom prst="rect">
            <a:avLst/>
          </a:prstGeom>
          <a:noFill/>
          <a:ln w="19050">
            <a:solidFill>
              <a:srgbClr val="01C7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12340CDF-1075-4BB0-A38C-B4D83A394298}"/>
              </a:ext>
            </a:extLst>
          </p:cNvPr>
          <p:cNvGrpSpPr/>
          <p:nvPr/>
        </p:nvGrpSpPr>
        <p:grpSpPr>
          <a:xfrm>
            <a:off x="7329986" y="4333579"/>
            <a:ext cx="1430965" cy="757959"/>
            <a:chOff x="7390186" y="4067304"/>
            <a:chExt cx="1722650" cy="889144"/>
          </a:xfrm>
        </p:grpSpPr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A5CC1B0E-7231-4224-8F35-F54BEF578E7B}"/>
                </a:ext>
              </a:extLst>
            </p:cNvPr>
            <p:cNvSpPr txBox="1"/>
            <p:nvPr/>
          </p:nvSpPr>
          <p:spPr>
            <a:xfrm>
              <a:off x="7390186" y="4410516"/>
              <a:ext cx="1722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IN" sz="1000" dirty="0"/>
            </a:p>
          </p:txBody>
        </p:sp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C592C9A0-0C45-4B4C-9C31-AFF43B5F067D}"/>
                </a:ext>
              </a:extLst>
            </p:cNvPr>
            <p:cNvSpPr txBox="1"/>
            <p:nvPr/>
          </p:nvSpPr>
          <p:spPr>
            <a:xfrm>
              <a:off x="7531563" y="4278760"/>
              <a:ext cx="14976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5E5A56"/>
                  </a:solidFill>
                  <a:effectLst/>
                  <a:uLnTx/>
                  <a:uFillTx/>
                  <a:cs typeface="Calibri" panose="020F0502020204030204" pitchFamily="34" charset="0"/>
                </a:rPr>
                <a:t>Confusion Matrix</a:t>
              </a:r>
              <a:endParaRPr kumimoji="0" lang="en-IN" sz="1200" b="1" i="0" u="none" strike="noStrike" kern="0" cap="none" spc="0" normalizeH="0" baseline="0" noProof="0" dirty="0">
                <a:ln>
                  <a:noFill/>
                </a:ln>
                <a:solidFill>
                  <a:srgbClr val="5E5A56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</p:txBody>
        </p:sp>
        <p:sp>
          <p:nvSpPr>
            <p:cNvPr id="330" name="Rectangle: Rounded Corners 329">
              <a:extLst>
                <a:ext uri="{FF2B5EF4-FFF2-40B4-BE49-F238E27FC236}">
                  <a16:creationId xmlns:a16="http://schemas.microsoft.com/office/drawing/2014/main" id="{98406540-BDC5-4D32-8D1F-14CFC2083CBD}"/>
                </a:ext>
              </a:extLst>
            </p:cNvPr>
            <p:cNvSpPr/>
            <p:nvPr/>
          </p:nvSpPr>
          <p:spPr>
            <a:xfrm>
              <a:off x="7567374" y="4067304"/>
              <a:ext cx="1368275" cy="889144"/>
            </a:xfrm>
            <a:prstGeom prst="roundRect">
              <a:avLst/>
            </a:prstGeom>
            <a:noFill/>
            <a:ln w="28575" cap="flat" cmpd="sng" algn="ctr">
              <a:solidFill>
                <a:srgbClr val="01C7D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332" name="TextBox 331">
            <a:extLst>
              <a:ext uri="{FF2B5EF4-FFF2-40B4-BE49-F238E27FC236}">
                <a16:creationId xmlns:a16="http://schemas.microsoft.com/office/drawing/2014/main" id="{784070C2-7524-4519-AA97-66A3159EDF6C}"/>
              </a:ext>
            </a:extLst>
          </p:cNvPr>
          <p:cNvSpPr txBox="1"/>
          <p:nvPr/>
        </p:nvSpPr>
        <p:spPr>
          <a:xfrm>
            <a:off x="8362654" y="3997924"/>
            <a:ext cx="2007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64605C"/>
                </a:solidFill>
              </a:rPr>
              <a:t>Evaluation</a:t>
            </a:r>
            <a:endParaRPr lang="en-IN" sz="1400" b="1" dirty="0">
              <a:solidFill>
                <a:srgbClr val="64605C"/>
              </a:solidFill>
            </a:endParaRPr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263D97C1-5A0D-4C8D-A2BF-85011473D3D2}"/>
              </a:ext>
            </a:extLst>
          </p:cNvPr>
          <p:cNvSpPr/>
          <p:nvPr/>
        </p:nvSpPr>
        <p:spPr>
          <a:xfrm>
            <a:off x="10370537" y="4003250"/>
            <a:ext cx="1588566" cy="2178902"/>
          </a:xfrm>
          <a:prstGeom prst="rect">
            <a:avLst/>
          </a:prstGeom>
          <a:noFill/>
          <a:ln w="19050">
            <a:solidFill>
              <a:srgbClr val="01C7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7" name="Rectangle: Rounded Corners 336">
            <a:extLst>
              <a:ext uri="{FF2B5EF4-FFF2-40B4-BE49-F238E27FC236}">
                <a16:creationId xmlns:a16="http://schemas.microsoft.com/office/drawing/2014/main" id="{FF20999D-9CBC-4DBA-8203-33027F1AFF75}"/>
              </a:ext>
            </a:extLst>
          </p:cNvPr>
          <p:cNvSpPr/>
          <p:nvPr/>
        </p:nvSpPr>
        <p:spPr>
          <a:xfrm>
            <a:off x="10618985" y="4916948"/>
            <a:ext cx="1146943" cy="362178"/>
          </a:xfrm>
          <a:prstGeom prst="roundRect">
            <a:avLst/>
          </a:prstGeom>
          <a:noFill/>
          <a:ln w="28575" cap="flat" cmpd="sng" algn="ctr">
            <a:solidFill>
              <a:srgbClr val="01C7D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A68B3416-B025-4A6D-924C-12134EB305EF}"/>
              </a:ext>
            </a:extLst>
          </p:cNvPr>
          <p:cNvSpPr txBox="1"/>
          <p:nvPr/>
        </p:nvSpPr>
        <p:spPr>
          <a:xfrm>
            <a:off x="10453100" y="4967373"/>
            <a:ext cx="1497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E5A56"/>
                </a:solidFill>
                <a:effectLst/>
                <a:uLnTx/>
                <a:uFillTx/>
                <a:cs typeface="Calibri" panose="020F0502020204030204" pitchFamily="34" charset="0"/>
              </a:rPr>
              <a:t>Memory</a:t>
            </a:r>
            <a:endParaRPr kumimoji="0" lang="en-IN" sz="1200" b="1" i="0" u="none" strike="noStrike" kern="0" cap="none" spc="0" normalizeH="0" baseline="0" noProof="0" dirty="0">
              <a:ln>
                <a:noFill/>
              </a:ln>
              <a:solidFill>
                <a:srgbClr val="5E5A56"/>
              </a:solidFill>
              <a:effectLst/>
              <a:uLnTx/>
              <a:uFillTx/>
              <a:cs typeface="Calibri" panose="020F0502020204030204" pitchFamily="34" charset="0"/>
            </a:endParaRPr>
          </a:p>
        </p:txBody>
      </p:sp>
      <p:sp>
        <p:nvSpPr>
          <p:cNvPr id="341" name="Rectangle: Rounded Corners 340">
            <a:extLst>
              <a:ext uri="{FF2B5EF4-FFF2-40B4-BE49-F238E27FC236}">
                <a16:creationId xmlns:a16="http://schemas.microsoft.com/office/drawing/2014/main" id="{0C0DF7F3-9A5F-4A3A-B79C-7D510935AE8D}"/>
              </a:ext>
            </a:extLst>
          </p:cNvPr>
          <p:cNvSpPr/>
          <p:nvPr/>
        </p:nvSpPr>
        <p:spPr>
          <a:xfrm>
            <a:off x="10628445" y="5669908"/>
            <a:ext cx="1146943" cy="349472"/>
          </a:xfrm>
          <a:prstGeom prst="roundRect">
            <a:avLst/>
          </a:prstGeom>
          <a:noFill/>
          <a:ln w="28575" cap="flat" cmpd="sng" algn="ctr">
            <a:solidFill>
              <a:srgbClr val="01C7D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D97B8D7D-C7CA-4996-8AEC-BC8A03469179}"/>
              </a:ext>
            </a:extLst>
          </p:cNvPr>
          <p:cNvSpPr txBox="1"/>
          <p:nvPr/>
        </p:nvSpPr>
        <p:spPr>
          <a:xfrm>
            <a:off x="10422939" y="5707746"/>
            <a:ext cx="1497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5E5A56"/>
                </a:solidFill>
                <a:effectLst/>
                <a:uLnTx/>
                <a:uFillTx/>
                <a:cs typeface="Calibri" panose="020F0502020204030204" pitchFamily="34" charset="0"/>
              </a:rPr>
              <a:t>Disk</a:t>
            </a:r>
            <a:endParaRPr kumimoji="0" lang="en-IN" sz="1200" b="1" i="0" u="none" strike="noStrike" kern="0" cap="none" spc="0" normalizeH="0" baseline="0" noProof="0" dirty="0">
              <a:ln>
                <a:noFill/>
              </a:ln>
              <a:solidFill>
                <a:srgbClr val="5E5A56"/>
              </a:solidFill>
              <a:effectLst/>
              <a:uLnTx/>
              <a:uFillTx/>
              <a:cs typeface="Calibri" panose="020F0502020204030204" pitchFamily="34" charset="0"/>
            </a:endParaRPr>
          </a:p>
        </p:txBody>
      </p:sp>
      <p:cxnSp>
        <p:nvCxnSpPr>
          <p:cNvPr id="345" name="Straight Arrow Connector 344">
            <a:extLst>
              <a:ext uri="{FF2B5EF4-FFF2-40B4-BE49-F238E27FC236}">
                <a16:creationId xmlns:a16="http://schemas.microsoft.com/office/drawing/2014/main" id="{B15C39D5-ADF6-4E61-9D23-759FDF59BD6E}"/>
              </a:ext>
            </a:extLst>
          </p:cNvPr>
          <p:cNvCxnSpPr>
            <a:cxnSpLocks/>
          </p:cNvCxnSpPr>
          <p:nvPr/>
        </p:nvCxnSpPr>
        <p:spPr>
          <a:xfrm>
            <a:off x="11088392" y="5300126"/>
            <a:ext cx="0" cy="384106"/>
          </a:xfrm>
          <a:prstGeom prst="straightConnector1">
            <a:avLst/>
          </a:prstGeom>
          <a:ln w="28575">
            <a:solidFill>
              <a:srgbClr val="01C7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Arrow Connector 353">
            <a:extLst>
              <a:ext uri="{FF2B5EF4-FFF2-40B4-BE49-F238E27FC236}">
                <a16:creationId xmlns:a16="http://schemas.microsoft.com/office/drawing/2014/main" id="{AE0F5E42-592F-46A4-A53E-8629AD96C941}"/>
              </a:ext>
            </a:extLst>
          </p:cNvPr>
          <p:cNvCxnSpPr>
            <a:cxnSpLocks/>
          </p:cNvCxnSpPr>
          <p:nvPr/>
        </p:nvCxnSpPr>
        <p:spPr>
          <a:xfrm rot="10800000">
            <a:off x="11231345" y="5290169"/>
            <a:ext cx="0" cy="384106"/>
          </a:xfrm>
          <a:prstGeom prst="straightConnector1">
            <a:avLst/>
          </a:prstGeom>
          <a:ln w="28575">
            <a:solidFill>
              <a:srgbClr val="01C7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2" name="TextBox 361">
            <a:extLst>
              <a:ext uri="{FF2B5EF4-FFF2-40B4-BE49-F238E27FC236}">
                <a16:creationId xmlns:a16="http://schemas.microsoft.com/office/drawing/2014/main" id="{3AF4C664-8C4D-4D62-B06B-7CC3970566F9}"/>
              </a:ext>
            </a:extLst>
          </p:cNvPr>
          <p:cNvSpPr txBox="1"/>
          <p:nvPr/>
        </p:nvSpPr>
        <p:spPr>
          <a:xfrm>
            <a:off x="10626822" y="3997501"/>
            <a:ext cx="2007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64605C"/>
                </a:solidFill>
              </a:rPr>
              <a:t>Deployment</a:t>
            </a:r>
            <a:endParaRPr lang="en-IN" sz="1400" b="1" dirty="0">
              <a:solidFill>
                <a:srgbClr val="64605C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C71E39-E70A-4BEC-BC50-123F8C9CD8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936" y="75565"/>
            <a:ext cx="899238" cy="1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827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A3C4AAEF-853D-400A-A065-F760C0F50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10" y="6418063"/>
            <a:ext cx="10615580" cy="2438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19846C-CE00-461C-8344-53F28949CFFC}"/>
              </a:ext>
            </a:extLst>
          </p:cNvPr>
          <p:cNvSpPr/>
          <p:nvPr/>
        </p:nvSpPr>
        <p:spPr>
          <a:xfrm>
            <a:off x="0" y="3955337"/>
            <a:ext cx="1565178" cy="348712"/>
          </a:xfrm>
          <a:prstGeom prst="rect">
            <a:avLst/>
          </a:prstGeom>
          <a:solidFill>
            <a:srgbClr val="12D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216AE1-CDC9-430E-8E6B-32779618DED2}"/>
              </a:ext>
            </a:extLst>
          </p:cNvPr>
          <p:cNvSpPr/>
          <p:nvPr/>
        </p:nvSpPr>
        <p:spPr>
          <a:xfrm>
            <a:off x="147024" y="1280419"/>
            <a:ext cx="1565178" cy="348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74706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lang="en-IN" sz="1200" b="1" dirty="0">
              <a:solidFill>
                <a:srgbClr val="74706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EB16C8-1AAD-47AF-856A-310CB17255E3}"/>
              </a:ext>
            </a:extLst>
          </p:cNvPr>
          <p:cNvSpPr/>
          <p:nvPr/>
        </p:nvSpPr>
        <p:spPr>
          <a:xfrm>
            <a:off x="147034" y="1966862"/>
            <a:ext cx="1487820" cy="348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74706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 Statement</a:t>
            </a:r>
            <a:endParaRPr lang="en-IN" sz="1200" b="1" dirty="0">
              <a:solidFill>
                <a:srgbClr val="74706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FFA2A3-5CC7-45C1-B2FA-1241B4D141B1}"/>
              </a:ext>
            </a:extLst>
          </p:cNvPr>
          <p:cNvSpPr/>
          <p:nvPr/>
        </p:nvSpPr>
        <p:spPr>
          <a:xfrm>
            <a:off x="147025" y="2629687"/>
            <a:ext cx="1487830" cy="348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74706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Functional View</a:t>
            </a:r>
            <a:endParaRPr lang="en-IN" sz="1200" b="1" dirty="0">
              <a:solidFill>
                <a:srgbClr val="74706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AAEC39-241A-448A-A8A7-1AEC53EC955F}"/>
              </a:ext>
            </a:extLst>
          </p:cNvPr>
          <p:cNvSpPr/>
          <p:nvPr/>
        </p:nvSpPr>
        <p:spPr>
          <a:xfrm>
            <a:off x="147025" y="3292512"/>
            <a:ext cx="1487830" cy="348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74706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 Details</a:t>
            </a:r>
            <a:endParaRPr lang="en-IN" sz="1200" b="1" dirty="0">
              <a:solidFill>
                <a:srgbClr val="74706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662CE4-878A-4549-AE66-2BE8CA1775C0}"/>
              </a:ext>
            </a:extLst>
          </p:cNvPr>
          <p:cNvSpPr/>
          <p:nvPr/>
        </p:nvSpPr>
        <p:spPr>
          <a:xfrm>
            <a:off x="147025" y="3955337"/>
            <a:ext cx="1487830" cy="348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Application</a:t>
            </a:r>
            <a:endParaRPr lang="en-IN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0A0EE2-6D0A-44BC-BC7C-71056F2F9A01}"/>
              </a:ext>
            </a:extLst>
          </p:cNvPr>
          <p:cNvSpPr/>
          <p:nvPr/>
        </p:nvSpPr>
        <p:spPr>
          <a:xfrm>
            <a:off x="10466773" y="389827"/>
            <a:ext cx="1434623" cy="594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80AB8A4-F6D9-448D-BDF6-EF412C0192F7}"/>
              </a:ext>
            </a:extLst>
          </p:cNvPr>
          <p:cNvSpPr/>
          <p:nvPr/>
        </p:nvSpPr>
        <p:spPr>
          <a:xfrm>
            <a:off x="1" y="4618162"/>
            <a:ext cx="1565178" cy="348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5E5A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  <a:endParaRPr lang="en-IN" sz="1200" b="1" dirty="0">
              <a:solidFill>
                <a:srgbClr val="5E5A5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1" name="Picture 60" descr="Logo&#10;&#10;Description automatically generated">
            <a:extLst>
              <a:ext uri="{FF2B5EF4-FFF2-40B4-BE49-F238E27FC236}">
                <a16:creationId xmlns:a16="http://schemas.microsoft.com/office/drawing/2014/main" id="{ED295287-CC43-44DA-BD37-B4E1B88500E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4735" y="222498"/>
            <a:ext cx="806246" cy="18691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416BB3E-6335-4BA7-9243-1D66E2CC9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318" y="6661924"/>
            <a:ext cx="2712955" cy="114310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9AD622C-0C06-486F-A282-1F44D0234B7D}"/>
              </a:ext>
            </a:extLst>
          </p:cNvPr>
          <p:cNvCxnSpPr>
            <a:cxnSpLocks/>
          </p:cNvCxnSpPr>
          <p:nvPr/>
        </p:nvCxnSpPr>
        <p:spPr>
          <a:xfrm>
            <a:off x="1565178" y="701336"/>
            <a:ext cx="0" cy="5397623"/>
          </a:xfrm>
          <a:prstGeom prst="line">
            <a:avLst/>
          </a:prstGeom>
          <a:ln>
            <a:solidFill>
              <a:srgbClr val="5E5A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8ED734C4-445F-4A19-A677-BC2ED631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56D31-4802-42DB-B4AF-F2F9B54AE2E2}" type="slidenum">
              <a:rPr lang="en-IN" smtClean="0"/>
              <a:t>7</a:t>
            </a:fld>
            <a:endParaRPr lang="en-IN"/>
          </a:p>
        </p:txBody>
      </p:sp>
      <p:sp>
        <p:nvSpPr>
          <p:cNvPr id="70" name="Star: 4 Points 69">
            <a:extLst>
              <a:ext uri="{FF2B5EF4-FFF2-40B4-BE49-F238E27FC236}">
                <a16:creationId xmlns:a16="http://schemas.microsoft.com/office/drawing/2014/main" id="{B2F3E07C-248E-4BE9-9344-1ECB3DB42C76}"/>
              </a:ext>
            </a:extLst>
          </p:cNvPr>
          <p:cNvSpPr/>
          <p:nvPr/>
        </p:nvSpPr>
        <p:spPr>
          <a:xfrm>
            <a:off x="22134" y="4043929"/>
            <a:ext cx="165994" cy="157892"/>
          </a:xfrm>
          <a:prstGeom prst="star4">
            <a:avLst>
              <a:gd name="adj" fmla="val 323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50A9B91-7B8E-4130-AE17-FB0FDFB911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73" r="2525"/>
          <a:stretch/>
        </p:blipFill>
        <p:spPr>
          <a:xfrm>
            <a:off x="1755798" y="1198297"/>
            <a:ext cx="4592307" cy="3013982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E421279-315E-4F7B-B5AA-7D8497135FF2}"/>
              </a:ext>
            </a:extLst>
          </p:cNvPr>
          <p:cNvGrpSpPr/>
          <p:nvPr/>
        </p:nvGrpSpPr>
        <p:grpSpPr>
          <a:xfrm>
            <a:off x="6476944" y="1177999"/>
            <a:ext cx="5270322" cy="5083331"/>
            <a:chOff x="6859062" y="759943"/>
            <a:chExt cx="4974232" cy="479774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5783579-5991-4FAE-A0A2-BB6B938FF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59063" y="759943"/>
              <a:ext cx="4974231" cy="320995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F052AA2-8CD4-4BC3-9EAE-11B36A2DA3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7731"/>
            <a:stretch/>
          </p:blipFill>
          <p:spPr>
            <a:xfrm>
              <a:off x="6859062" y="3108754"/>
              <a:ext cx="4974215" cy="2448935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8D741C6-9463-4D04-8F17-3D060FB63CAC}"/>
              </a:ext>
            </a:extLst>
          </p:cNvPr>
          <p:cNvSpPr txBox="1"/>
          <p:nvPr/>
        </p:nvSpPr>
        <p:spPr>
          <a:xfrm>
            <a:off x="1694019" y="4559452"/>
            <a:ext cx="31276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Choose and Upload 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Click on Analyse</a:t>
            </a:r>
            <a:endParaRPr lang="en-IN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8E0FED-C281-4185-9EEB-C096499D8A04}"/>
              </a:ext>
            </a:extLst>
          </p:cNvPr>
          <p:cNvSpPr/>
          <p:nvPr/>
        </p:nvSpPr>
        <p:spPr>
          <a:xfrm>
            <a:off x="3786060" y="543333"/>
            <a:ext cx="47000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rgbClr val="4053A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2459AB9-7197-43AA-9744-D57DB3EBBFAA}"/>
              </a:ext>
            </a:extLst>
          </p:cNvPr>
          <p:cNvSpPr/>
          <p:nvPr/>
        </p:nvSpPr>
        <p:spPr>
          <a:xfrm>
            <a:off x="8877095" y="543333"/>
            <a:ext cx="47000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rgbClr val="4053A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915A12-9A6B-498A-944B-816C2A1D5F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936" y="75565"/>
            <a:ext cx="899238" cy="1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417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A3C4AAEF-853D-400A-A065-F760C0F50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10" y="6418063"/>
            <a:ext cx="10615580" cy="2438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19846C-CE00-461C-8344-53F28949CFFC}"/>
              </a:ext>
            </a:extLst>
          </p:cNvPr>
          <p:cNvSpPr/>
          <p:nvPr/>
        </p:nvSpPr>
        <p:spPr>
          <a:xfrm>
            <a:off x="0" y="4618162"/>
            <a:ext cx="1565178" cy="348712"/>
          </a:xfrm>
          <a:prstGeom prst="rect">
            <a:avLst/>
          </a:prstGeom>
          <a:solidFill>
            <a:srgbClr val="12D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216AE1-CDC9-430E-8E6B-32779618DED2}"/>
              </a:ext>
            </a:extLst>
          </p:cNvPr>
          <p:cNvSpPr/>
          <p:nvPr/>
        </p:nvSpPr>
        <p:spPr>
          <a:xfrm>
            <a:off x="147024" y="1280419"/>
            <a:ext cx="1565178" cy="348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74706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lang="en-IN" sz="1200" b="1" dirty="0">
              <a:solidFill>
                <a:srgbClr val="74706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EB16C8-1AAD-47AF-856A-310CB17255E3}"/>
              </a:ext>
            </a:extLst>
          </p:cNvPr>
          <p:cNvSpPr/>
          <p:nvPr/>
        </p:nvSpPr>
        <p:spPr>
          <a:xfrm>
            <a:off x="147034" y="1966862"/>
            <a:ext cx="1487820" cy="348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74706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 Statement</a:t>
            </a:r>
            <a:endParaRPr lang="en-IN" sz="1200" b="1" dirty="0">
              <a:solidFill>
                <a:srgbClr val="74706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FFA2A3-5CC7-45C1-B2FA-1241B4D141B1}"/>
              </a:ext>
            </a:extLst>
          </p:cNvPr>
          <p:cNvSpPr/>
          <p:nvPr/>
        </p:nvSpPr>
        <p:spPr>
          <a:xfrm>
            <a:off x="147025" y="2629687"/>
            <a:ext cx="1487830" cy="348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74706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Functional View</a:t>
            </a:r>
            <a:endParaRPr lang="en-IN" sz="1200" b="1" dirty="0">
              <a:solidFill>
                <a:srgbClr val="74706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AAEC39-241A-448A-A8A7-1AEC53EC955F}"/>
              </a:ext>
            </a:extLst>
          </p:cNvPr>
          <p:cNvSpPr/>
          <p:nvPr/>
        </p:nvSpPr>
        <p:spPr>
          <a:xfrm>
            <a:off x="147025" y="3292512"/>
            <a:ext cx="1487830" cy="348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74706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 Details</a:t>
            </a:r>
            <a:endParaRPr lang="en-IN" sz="1200" b="1" dirty="0">
              <a:solidFill>
                <a:srgbClr val="74706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662CE4-878A-4549-AE66-2BE8CA1775C0}"/>
              </a:ext>
            </a:extLst>
          </p:cNvPr>
          <p:cNvSpPr/>
          <p:nvPr/>
        </p:nvSpPr>
        <p:spPr>
          <a:xfrm>
            <a:off x="147025" y="3955337"/>
            <a:ext cx="1487830" cy="348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74706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Application</a:t>
            </a:r>
            <a:endParaRPr lang="en-IN" sz="1200" b="1" dirty="0">
              <a:solidFill>
                <a:srgbClr val="74706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0A0EE2-6D0A-44BC-BC7C-71056F2F9A01}"/>
              </a:ext>
            </a:extLst>
          </p:cNvPr>
          <p:cNvSpPr/>
          <p:nvPr/>
        </p:nvSpPr>
        <p:spPr>
          <a:xfrm>
            <a:off x="10466773" y="389827"/>
            <a:ext cx="1434623" cy="594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80AB8A4-F6D9-448D-BDF6-EF412C0192F7}"/>
              </a:ext>
            </a:extLst>
          </p:cNvPr>
          <p:cNvSpPr/>
          <p:nvPr/>
        </p:nvSpPr>
        <p:spPr>
          <a:xfrm>
            <a:off x="147025" y="4618162"/>
            <a:ext cx="1487830" cy="348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  <a:endParaRPr lang="en-IN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1" name="Picture 60" descr="Logo&#10;&#10;Description automatically generated">
            <a:extLst>
              <a:ext uri="{FF2B5EF4-FFF2-40B4-BE49-F238E27FC236}">
                <a16:creationId xmlns:a16="http://schemas.microsoft.com/office/drawing/2014/main" id="{ED295287-CC43-44DA-BD37-B4E1B88500E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4735" y="222498"/>
            <a:ext cx="806246" cy="18691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416BB3E-6335-4BA7-9243-1D66E2CC9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318" y="6661924"/>
            <a:ext cx="2712955" cy="114310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9AD622C-0C06-486F-A282-1F44D0234B7D}"/>
              </a:ext>
            </a:extLst>
          </p:cNvPr>
          <p:cNvCxnSpPr>
            <a:cxnSpLocks/>
          </p:cNvCxnSpPr>
          <p:nvPr/>
        </p:nvCxnSpPr>
        <p:spPr>
          <a:xfrm>
            <a:off x="1565178" y="701336"/>
            <a:ext cx="0" cy="5397623"/>
          </a:xfrm>
          <a:prstGeom prst="line">
            <a:avLst/>
          </a:prstGeom>
          <a:ln>
            <a:solidFill>
              <a:srgbClr val="5E5A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8ED734C4-445F-4A19-A677-BC2ED631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56D31-4802-42DB-B4AF-F2F9B54AE2E2}" type="slidenum">
              <a:rPr lang="en-IN" smtClean="0"/>
              <a:t>8</a:t>
            </a:fld>
            <a:endParaRPr lang="en-IN"/>
          </a:p>
        </p:txBody>
      </p:sp>
      <p:sp>
        <p:nvSpPr>
          <p:cNvPr id="70" name="Star: 4 Points 69">
            <a:extLst>
              <a:ext uri="{FF2B5EF4-FFF2-40B4-BE49-F238E27FC236}">
                <a16:creationId xmlns:a16="http://schemas.microsoft.com/office/drawing/2014/main" id="{B2F3E07C-248E-4BE9-9344-1ECB3DB42C76}"/>
              </a:ext>
            </a:extLst>
          </p:cNvPr>
          <p:cNvSpPr/>
          <p:nvPr/>
        </p:nvSpPr>
        <p:spPr>
          <a:xfrm>
            <a:off x="22134" y="4706754"/>
            <a:ext cx="165994" cy="157892"/>
          </a:xfrm>
          <a:prstGeom prst="star4">
            <a:avLst>
              <a:gd name="adj" fmla="val 323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4CAE3-0343-43C4-8B08-2CC6E446581D}"/>
              </a:ext>
            </a:extLst>
          </p:cNvPr>
          <p:cNvSpPr/>
          <p:nvPr/>
        </p:nvSpPr>
        <p:spPr>
          <a:xfrm>
            <a:off x="2298169" y="2569814"/>
            <a:ext cx="800488" cy="800488"/>
          </a:xfrm>
          <a:prstGeom prst="ellipse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00A7E61-494A-45FB-9FCE-343927FEB60D}"/>
              </a:ext>
            </a:extLst>
          </p:cNvPr>
          <p:cNvSpPr/>
          <p:nvPr/>
        </p:nvSpPr>
        <p:spPr>
          <a:xfrm>
            <a:off x="6886863" y="2593261"/>
            <a:ext cx="800488" cy="800488"/>
          </a:xfrm>
          <a:prstGeom prst="ellipse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EB0E54-64EB-4A4B-8882-F9C7166B4C22}"/>
              </a:ext>
            </a:extLst>
          </p:cNvPr>
          <p:cNvSpPr txBox="1"/>
          <p:nvPr/>
        </p:nvSpPr>
        <p:spPr>
          <a:xfrm>
            <a:off x="1667812" y="635018"/>
            <a:ext cx="3135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Test Results</a:t>
            </a:r>
            <a:endParaRPr lang="en-IN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E6971C-75E0-4FF7-A75A-FCA5A349B593}"/>
              </a:ext>
            </a:extLst>
          </p:cNvPr>
          <p:cNvSpPr/>
          <p:nvPr/>
        </p:nvSpPr>
        <p:spPr>
          <a:xfrm>
            <a:off x="5203231" y="1214283"/>
            <a:ext cx="3138466" cy="1528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8DFDF7F-8AC6-491C-A600-BF2CA66602A0}"/>
              </a:ext>
            </a:extLst>
          </p:cNvPr>
          <p:cNvGrpSpPr/>
          <p:nvPr/>
        </p:nvGrpSpPr>
        <p:grpSpPr>
          <a:xfrm>
            <a:off x="1784933" y="1022490"/>
            <a:ext cx="9888755" cy="2700167"/>
            <a:chOff x="1732226" y="1142502"/>
            <a:chExt cx="9888755" cy="270016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2E62CB8-81EF-4D82-A293-EA292692D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82458" y="1142502"/>
              <a:ext cx="3138523" cy="2700167"/>
            </a:xfrm>
            <a:prstGeom prst="rect">
              <a:avLst/>
            </a:prstGeom>
            <a:ln>
              <a:solidFill>
                <a:srgbClr val="12D7E1"/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32D8785-8E72-4FEA-8851-608C47612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32226" y="1146180"/>
              <a:ext cx="3281767" cy="2696489"/>
            </a:xfrm>
            <a:prstGeom prst="rect">
              <a:avLst/>
            </a:prstGeom>
            <a:ln>
              <a:solidFill>
                <a:srgbClr val="12D7E1"/>
              </a:solidFill>
            </a:ln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14ADCEC-E5EA-45AD-BBDC-959883C202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131" b="91553"/>
            <a:stretch/>
          </p:blipFill>
          <p:spPr>
            <a:xfrm>
              <a:off x="1734763" y="1149077"/>
              <a:ext cx="3138467" cy="213195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39D26C9-C127-4D30-AD1E-51E091AE5833}"/>
              </a:ext>
            </a:extLst>
          </p:cNvPr>
          <p:cNvSpPr txBox="1"/>
          <p:nvPr/>
        </p:nvSpPr>
        <p:spPr>
          <a:xfrm>
            <a:off x="1712202" y="3803447"/>
            <a:ext cx="3135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Recommendations</a:t>
            </a:r>
            <a:endParaRPr lang="en-IN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B4EFEC5-8E66-4260-B804-3C16DF994357}"/>
              </a:ext>
            </a:extLst>
          </p:cNvPr>
          <p:cNvSpPr/>
          <p:nvPr/>
        </p:nvSpPr>
        <p:spPr>
          <a:xfrm>
            <a:off x="6661359" y="4228555"/>
            <a:ext cx="4607621" cy="1870403"/>
          </a:xfrm>
          <a:prstGeom prst="roundRect">
            <a:avLst/>
          </a:prstGeom>
          <a:solidFill>
            <a:srgbClr val="12D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sz="1400" b="1" dirty="0"/>
          </a:p>
          <a:p>
            <a:endParaRPr lang="en-IN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b="1" dirty="0"/>
              <a:t>Subscription Model:  AnoMLAI as a subscription based software  for capitalizing on the compounding value of customer relationships.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b="1" dirty="0"/>
              <a:t>Customized Services: Value added offering through support to end user. e.g. Cigna may have specific set of requirements pertaining to the implementation.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669C287-F6EC-4D44-B618-66F4CF0D0276}"/>
              </a:ext>
            </a:extLst>
          </p:cNvPr>
          <p:cNvGrpSpPr/>
          <p:nvPr/>
        </p:nvGrpSpPr>
        <p:grpSpPr>
          <a:xfrm>
            <a:off x="1804913" y="4189977"/>
            <a:ext cx="4607621" cy="1928906"/>
            <a:chOff x="1804913" y="4189977"/>
            <a:chExt cx="4607621" cy="1928906"/>
          </a:xfrm>
        </p:grpSpPr>
        <p:sp>
          <p:nvSpPr>
            <p:cNvPr id="12" name="Rectangle: Rounded Corners 11"/>
            <p:cNvSpPr/>
            <p:nvPr/>
          </p:nvSpPr>
          <p:spPr>
            <a:xfrm>
              <a:off x="1804913" y="4222791"/>
              <a:ext cx="4607621" cy="1896092"/>
            </a:xfrm>
            <a:prstGeom prst="roundRect">
              <a:avLst/>
            </a:prstGeom>
            <a:solidFill>
              <a:srgbClr val="12D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sz="14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IN" sz="14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IN" sz="14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200" b="1" dirty="0"/>
                <a:t>Scalability: AnoMLAI is a scalable software which uses algorithm efficient at handling large databases.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IN" sz="12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200" b="1" dirty="0"/>
                <a:t>Broad Scope: In future it can be used as fraud detection and prevention software by adding few features to it.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IN" sz="12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200" b="1" dirty="0"/>
                <a:t>Feature Importance: The estimates of importance could be used for pre-emptive  measures.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IN" sz="14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IN" sz="14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A132CC7-90A6-460A-B32C-F4C878A13A99}"/>
                </a:ext>
              </a:extLst>
            </p:cNvPr>
            <p:cNvSpPr txBox="1"/>
            <p:nvPr/>
          </p:nvSpPr>
          <p:spPr>
            <a:xfrm>
              <a:off x="2942229" y="4189977"/>
              <a:ext cx="23601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Model perspective</a:t>
              </a:r>
              <a:endParaRPr lang="en-IN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1D1B4BED-1EDD-46F1-B834-633E0BB2FA87}"/>
              </a:ext>
            </a:extLst>
          </p:cNvPr>
          <p:cNvSpPr txBox="1"/>
          <p:nvPr/>
        </p:nvSpPr>
        <p:spPr>
          <a:xfrm>
            <a:off x="7785099" y="4198855"/>
            <a:ext cx="2360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Business perspective</a:t>
            </a:r>
            <a:endParaRPr lang="en-IN" sz="1400" b="1" dirty="0">
              <a:solidFill>
                <a:schemeClr val="bg1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DBE01B6-BBB1-48BC-9D8E-CC10DD8C95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" t="38888" r="96907" b="46401"/>
          <a:stretch/>
        </p:blipFill>
        <p:spPr>
          <a:xfrm>
            <a:off x="5137818" y="1872132"/>
            <a:ext cx="262663" cy="712973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B7524354-B4AD-4415-9131-6DA472820384}"/>
              </a:ext>
            </a:extLst>
          </p:cNvPr>
          <p:cNvGrpSpPr/>
          <p:nvPr/>
        </p:nvGrpSpPr>
        <p:grpSpPr>
          <a:xfrm>
            <a:off x="5365413" y="1040808"/>
            <a:ext cx="2976284" cy="2729448"/>
            <a:chOff x="6482914" y="1590645"/>
            <a:chExt cx="5287207" cy="4740600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6B44C874-062B-426F-B149-5D7D0DDF7C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2751" t="2189" r="4969"/>
            <a:stretch/>
          </p:blipFill>
          <p:spPr>
            <a:xfrm>
              <a:off x="6482914" y="1590645"/>
              <a:ext cx="5287207" cy="474060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4860DAF-F53B-43B2-9589-F57122F50293}"/>
                </a:ext>
              </a:extLst>
            </p:cNvPr>
            <p:cNvSpPr txBox="1"/>
            <p:nvPr/>
          </p:nvSpPr>
          <p:spPr>
            <a:xfrm>
              <a:off x="6888896" y="1661371"/>
              <a:ext cx="4798351" cy="537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DRG quintile average payment amount</a:t>
              </a:r>
              <a:endParaRPr lang="en-IN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43570C7-037A-4037-89FB-1979BCBDE697}"/>
                </a:ext>
              </a:extLst>
            </p:cNvPr>
            <p:cNvSpPr txBox="1"/>
            <p:nvPr/>
          </p:nvSpPr>
          <p:spPr>
            <a:xfrm>
              <a:off x="6888896" y="2245044"/>
              <a:ext cx="3911937" cy="396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ICD9 primary procedure code</a:t>
              </a:r>
              <a:endParaRPr lang="en-IN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56B4E45-98B8-49FE-AFA4-E40AEC85442E}"/>
                </a:ext>
              </a:extLst>
            </p:cNvPr>
            <p:cNvSpPr txBox="1"/>
            <p:nvPr/>
          </p:nvSpPr>
          <p:spPr>
            <a:xfrm>
              <a:off x="6888896" y="2835866"/>
              <a:ext cx="3911937" cy="396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Base DRG code</a:t>
              </a:r>
              <a:endParaRPr lang="en-IN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BFA6804D-4D46-4AAE-BBA8-4334D02196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5973" y="3550989"/>
            <a:ext cx="800488" cy="19835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012DCF68-4067-44D7-BC93-29499149390C}"/>
              </a:ext>
            </a:extLst>
          </p:cNvPr>
          <p:cNvSpPr/>
          <p:nvPr/>
        </p:nvSpPr>
        <p:spPr>
          <a:xfrm>
            <a:off x="5155456" y="1022490"/>
            <a:ext cx="3281767" cy="2700167"/>
          </a:xfrm>
          <a:prstGeom prst="rect">
            <a:avLst/>
          </a:prstGeom>
          <a:noFill/>
          <a:ln>
            <a:solidFill>
              <a:srgbClr val="12D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4E8823-4625-4ED5-AE20-17392FFD08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936" y="75565"/>
            <a:ext cx="899238" cy="1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4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163EF246-C5DD-134C-8287-FAD6C4CF88E6}"/>
              </a:ext>
            </a:extLst>
          </p:cNvPr>
          <p:cNvSpPr/>
          <p:nvPr/>
        </p:nvSpPr>
        <p:spPr>
          <a:xfrm>
            <a:off x="-18826" y="0"/>
            <a:ext cx="3996518" cy="5174166"/>
          </a:xfrm>
          <a:custGeom>
            <a:avLst/>
            <a:gdLst>
              <a:gd name="connsiteX0" fmla="*/ 1423577 w 1416873"/>
              <a:gd name="connsiteY0" fmla="*/ 578706 h 1834381"/>
              <a:gd name="connsiteX1" fmla="*/ 276900 w 1416873"/>
              <a:gd name="connsiteY1" fmla="*/ 0 h 1834381"/>
              <a:gd name="connsiteX2" fmla="*/ 0 w 1416873"/>
              <a:gd name="connsiteY2" fmla="*/ 0 h 1834381"/>
              <a:gd name="connsiteX3" fmla="*/ 0 w 1416873"/>
              <a:gd name="connsiteY3" fmla="*/ 1840776 h 1834381"/>
              <a:gd name="connsiteX4" fmla="*/ 2133 w 1416873"/>
              <a:gd name="connsiteY4" fmla="*/ 1840776 h 1834381"/>
              <a:gd name="connsiteX5" fmla="*/ 1423577 w 1416873"/>
              <a:gd name="connsiteY5" fmla="*/ 578782 h 1834381"/>
              <a:gd name="connsiteX6" fmla="*/ 1423577 w 1416873"/>
              <a:gd name="connsiteY6" fmla="*/ 578706 h 1834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16873" h="1834381">
                <a:moveTo>
                  <a:pt x="1423577" y="578706"/>
                </a:moveTo>
                <a:cubicBezTo>
                  <a:pt x="954181" y="576194"/>
                  <a:pt x="538031" y="349370"/>
                  <a:pt x="276900" y="0"/>
                </a:cubicBezTo>
                <a:lnTo>
                  <a:pt x="0" y="0"/>
                </a:lnTo>
                <a:lnTo>
                  <a:pt x="0" y="1840776"/>
                </a:lnTo>
                <a:lnTo>
                  <a:pt x="2133" y="1840776"/>
                </a:lnTo>
                <a:cubicBezTo>
                  <a:pt x="89050" y="1132065"/>
                  <a:pt x="691678" y="582664"/>
                  <a:pt x="1423577" y="578782"/>
                </a:cubicBezTo>
                <a:lnTo>
                  <a:pt x="1423577" y="578706"/>
                </a:lnTo>
                <a:close/>
              </a:path>
            </a:pathLst>
          </a:custGeom>
          <a:solidFill>
            <a:srgbClr val="E1E0DF"/>
          </a:solidFill>
          <a:ln w="7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C3698C31-D9CC-B945-AADD-507E014304DE}"/>
              </a:ext>
            </a:extLst>
          </p:cNvPr>
          <p:cNvSpPr txBox="1">
            <a:spLocks/>
          </p:cNvSpPr>
          <p:nvPr/>
        </p:nvSpPr>
        <p:spPr>
          <a:xfrm>
            <a:off x="1782390" y="2827865"/>
            <a:ext cx="5067144" cy="601135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10535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Virtusa Master Template 062019">
  <a:themeElements>
    <a:clrScheme name="Virtusa">
      <a:dk1>
        <a:srgbClr val="000000"/>
      </a:dk1>
      <a:lt1>
        <a:srgbClr val="FFFFFF"/>
      </a:lt1>
      <a:dk2>
        <a:srgbClr val="00AAE8"/>
      </a:dk2>
      <a:lt2>
        <a:srgbClr val="F4F4F4"/>
      </a:lt2>
      <a:accent1>
        <a:srgbClr val="00FEFF"/>
      </a:accent1>
      <a:accent2>
        <a:srgbClr val="0069A4"/>
      </a:accent2>
      <a:accent3>
        <a:srgbClr val="053353"/>
      </a:accent3>
      <a:accent4>
        <a:srgbClr val="868381"/>
      </a:accent4>
      <a:accent5>
        <a:srgbClr val="894DFF"/>
      </a:accent5>
      <a:accent6>
        <a:srgbClr val="532ABE"/>
      </a:accent6>
      <a:hlink>
        <a:srgbClr val="00FEFF"/>
      </a:hlink>
      <a:folHlink>
        <a:srgbClr val="00FEFF"/>
      </a:folHlink>
    </a:clrScheme>
    <a:fontScheme name="Arial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solidFill>
            <a:schemeClr val="bg1"/>
          </a:solidFill>
        </a:ln>
      </a:spPr>
      <a:bodyPr rtlCol="0" anchor="ctr"/>
      <a:lstStyle>
        <a:defPPr marL="0" indent="0" algn="l">
          <a:buFont typeface="Arial" panose="020B0604020202020204" pitchFamily="34" charset="0"/>
          <a:buNone/>
          <a:defRPr sz="1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0" indent="0" algn="l">
          <a:buFont typeface="Arial" panose="020B0604020202020204" pitchFamily="34" charset="0"/>
          <a:buNone/>
          <a:defRPr sz="1400" dirty="0" smtClean="0"/>
        </a:defPPr>
      </a:lstStyle>
    </a:txDef>
  </a:objectDefaults>
  <a:extraClrSchemeLst/>
  <a:custClrLst>
    <a:custClr name="Blue 1">
      <a:srgbClr val="00FEFF"/>
    </a:custClr>
    <a:custClr name="Blue 2">
      <a:srgbClr val="00AAE8"/>
    </a:custClr>
    <a:custClr name="Blue 3">
      <a:srgbClr val="006AA5"/>
    </a:custClr>
    <a:custClr name="Blue 4">
      <a:srgbClr val="053354"/>
    </a:custClr>
    <a:custClr name="Purple 1">
      <a:srgbClr val="5C7AFF"/>
    </a:custClr>
    <a:custClr name="Purple 2">
      <a:srgbClr val="454DBD"/>
    </a:custClr>
    <a:custClr name="Purple 3">
      <a:srgbClr val="0D1861"/>
    </a:custClr>
    <a:custClr name="Purple 4">
      <a:srgbClr val="894DFF"/>
    </a:custClr>
    <a:custClr name="Purple 5">
      <a:srgbClr val="532ABF"/>
    </a:custClr>
    <a:custClr name="Purple 6">
      <a:srgbClr val="27005E"/>
    </a:custClr>
    <a:custClr name="Gray 1">
      <a:srgbClr val="36312D"/>
    </a:custClr>
    <a:custClr name="Gray 2">
      <a:srgbClr val="5E5A57"/>
    </a:custClr>
    <a:custClr name="Gray 3">
      <a:srgbClr val="868381"/>
    </a:custClr>
    <a:custClr name="Gray 4">
      <a:srgbClr val="AFADAB"/>
    </a:custClr>
    <a:custClr name="Gray 5">
      <a:srgbClr val="D7D6D5"/>
    </a:custClr>
    <a:custClr name="Gray 6">
      <a:srgbClr val="EBEAEA"/>
    </a:custClr>
    <a:custClr name="Gray 7">
      <a:srgbClr val="F5F5F4"/>
    </a:custClr>
  </a:custClrLst>
  <a:extLst>
    <a:ext uri="{05A4C25C-085E-4340-85A3-A5531E510DB2}">
      <thm15:themeFamily xmlns:thm15="http://schemas.microsoft.com/office/thememl/2012/main" name="Presentation2" id="{0D69DD31-ADBC-2F4F-B06F-5DCBF2B148FA}" vid="{18195571-8861-C249-B28E-E8A93AF4D45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1411</TotalTime>
  <Words>642</Words>
  <Application>Microsoft Office PowerPoint</Application>
  <PresentationFormat>Widescreen</PresentationFormat>
  <Paragraphs>205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Georgia</vt:lpstr>
      <vt:lpstr>Office Theme</vt:lpstr>
      <vt:lpstr>Virtusa Master Template 062019</vt:lpstr>
      <vt:lpstr>AIML Solution Building – Campus Solutions   TEAM 4 THEME - Healthcare Payer / Health Insurance Space in the United State of America Market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Sumit Anand</dc:creator>
  <cp:lastModifiedBy>Sumit Anand</cp:lastModifiedBy>
  <cp:revision>53</cp:revision>
  <dcterms:created xsi:type="dcterms:W3CDTF">2020-09-26T15:04:05Z</dcterms:created>
  <dcterms:modified xsi:type="dcterms:W3CDTF">2020-09-28T08:58:37Z</dcterms:modified>
</cp:coreProperties>
</file>